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Montserrat"/>
      <p:regular r:id="rId89"/>
      <p:bold r:id="rId90"/>
      <p:italic r:id="rId91"/>
      <p:boldItalic r:id="rId92"/>
    </p:embeddedFont>
    <p:embeddedFont>
      <p:font typeface="Lato"/>
      <p:regular r:id="rId93"/>
      <p:bold r:id="rId94"/>
      <p:italic r:id="rId95"/>
      <p:boldItalic r:id="rId96"/>
    </p:embeddedFont>
    <p:embeddedFont>
      <p:font typeface="Inter"/>
      <p:regular r:id="rId97"/>
      <p:bold r:id="rId98"/>
      <p:italic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4" Type="http://schemas.openxmlformats.org/officeDocument/2006/relationships/font" Target="fonts/OpenSans-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Inter-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Inter-regular.fntdata"/><Relationship Id="rId96" Type="http://schemas.openxmlformats.org/officeDocument/2006/relationships/font" Target="fonts/Lato-boldItalic.fntdata"/><Relationship Id="rId11" Type="http://schemas.openxmlformats.org/officeDocument/2006/relationships/slide" Target="slides/slide4.xml"/><Relationship Id="rId99" Type="http://schemas.openxmlformats.org/officeDocument/2006/relationships/font" Target="fonts/Inter-italic.fntdata"/><Relationship Id="rId10" Type="http://schemas.openxmlformats.org/officeDocument/2006/relationships/slide" Target="slides/slide3.xml"/><Relationship Id="rId98" Type="http://schemas.openxmlformats.org/officeDocument/2006/relationships/font" Target="fonts/Inter-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Lato-regular.fntdata"/><Relationship Id="rId92" Type="http://schemas.openxmlformats.org/officeDocument/2006/relationships/font" Target="fonts/Montserra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font" Target="fonts/Montserrat-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99b6dd287_0_3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b99b6dd287_0_3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99b6dd287_0_3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99b6dd287_0_3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99b6dd287_0_3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99b6dd287_0_3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99b6dd287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b99b6dd287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99b6dd287_0_3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b99b6dd287_0_3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b99b6dd287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b99b6dd287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99b6dd287_0_3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99b6dd287_0_3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b99b6dd287_0_3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b99b6dd287_0_3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b99b6dd287_0_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b99b6dd287_0_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99b6dd287_0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99b6dd287_0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99b6dd287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b99b6dd287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99b6dd287_0_3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b99b6dd287_0_3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b99b6dd287_0_3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b99b6dd287_0_3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99b6dd287_0_3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b99b6dd287_0_3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b99b6dd287_0_3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b99b6dd287_0_3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b998f276bc_0_62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2b998f276bc_0_62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553" name="Google Shape;553;g2b998f276bc_0_62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b99b6dd287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b99b6dd287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Allouer les ressources: </a:t>
            </a:r>
            <a:r>
              <a:rPr lang="fr" sz="1500">
                <a:solidFill>
                  <a:srgbClr val="272525"/>
                </a:solidFill>
              </a:rPr>
              <a:t>Affecte les ressources nécessaires aux systèmes d'information pour soutenir la stratégie globale de l'entreprise.</a:t>
            </a:r>
            <a:endParaRPr sz="1500">
              <a:solidFill>
                <a:srgbClr val="272525"/>
              </a:solidFill>
            </a:endParaRPr>
          </a:p>
          <a:p>
            <a:pPr indent="0" lvl="0" marL="0" rtl="0" algn="l">
              <a:spcBef>
                <a:spcPts val="0"/>
              </a:spcBef>
              <a:spcAft>
                <a:spcPts val="0"/>
              </a:spcAft>
              <a:buNone/>
            </a:pPr>
            <a:r>
              <a:t/>
            </a:r>
            <a:endParaRPr sz="1500">
              <a:solidFill>
                <a:srgbClr val="272525"/>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99b6dd287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99b6dd287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Chargé de la gestion globale des SI : </a:t>
            </a:r>
            <a:r>
              <a:rPr lang="fr" sz="1500">
                <a:solidFill>
                  <a:srgbClr val="272525"/>
                </a:solidFill>
              </a:rPr>
              <a:t>Responsable de la mise en œuvre de la stratégie SI de l'entreprise, en collaboration avec la direction générale.</a:t>
            </a:r>
            <a:endParaRPr sz="1500">
              <a:solidFill>
                <a:srgbClr val="272525"/>
              </a:solidFill>
            </a:endParaRPr>
          </a:p>
          <a:p>
            <a:pPr indent="0" lvl="0" marL="0" rtl="0" algn="l">
              <a:spcBef>
                <a:spcPts val="0"/>
              </a:spcBef>
              <a:spcAft>
                <a:spcPts val="0"/>
              </a:spcAft>
              <a:buNone/>
            </a:pPr>
            <a:r>
              <a:rPr lang="fr"/>
              <a:t>Gestion de projets informatiques : </a:t>
            </a:r>
            <a:r>
              <a:rPr lang="fr" sz="1500">
                <a:solidFill>
                  <a:srgbClr val="272525"/>
                </a:solidFill>
              </a:rPr>
              <a:t>Planification, exécution et clôture des projets informatiques pour satisfaire les besoins métier de l'entreprise, tout en respectant les délais, le budget et la qualité.</a:t>
            </a:r>
            <a:endParaRPr sz="1500">
              <a:solidFill>
                <a:srgbClr val="272525"/>
              </a:solidFill>
            </a:endParaRPr>
          </a:p>
          <a:p>
            <a:pPr indent="0" lvl="0" marL="0" rtl="0" algn="l">
              <a:spcBef>
                <a:spcPts val="0"/>
              </a:spcBef>
              <a:spcAft>
                <a:spcPts val="0"/>
              </a:spcAft>
              <a:buNone/>
            </a:pPr>
            <a:r>
              <a:rPr lang="fr" sz="1500">
                <a:solidFill>
                  <a:srgbClr val="272525"/>
                </a:solidFill>
              </a:rPr>
              <a:t>Optimisation des ressources informatiques : Amélioration de la sécurité des données et de la performance des systèmes d'information, tout en optimisant l'utilisation des ressources disponibles.</a:t>
            </a:r>
            <a:endParaRPr sz="1500">
              <a:solidFill>
                <a:srgbClr val="272525"/>
              </a:solidFill>
            </a:endParaRPr>
          </a:p>
          <a:p>
            <a:pPr indent="0" lvl="0" marL="0" rtl="0" algn="l">
              <a:spcBef>
                <a:spcPts val="0"/>
              </a:spcBef>
              <a:spcAft>
                <a:spcPts val="0"/>
              </a:spcAft>
              <a:buNone/>
            </a:pPr>
            <a:r>
              <a:t/>
            </a:r>
            <a:endParaRPr sz="1500">
              <a:solidFill>
                <a:srgbClr val="272525"/>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99b6dd287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b99b6dd287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99b6dd287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99b6dd287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b99b6dd287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b99b6dd287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99b6dd287_0_3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b99b6dd287_0_3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99b6dd287_0_2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99b6dd287_0_2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b99b6dd287_0_2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b99b6dd287_0_2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99b6dd287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b99b6dd287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b99b6dd287_0_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b99b6dd287_0_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b99b6dd287_0_2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b99b6dd287_0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b99b6dd287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b99b6dd287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99b6dd287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99b6dd287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b99b6dd287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b99b6dd287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998f276bc_0_84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b998f276bc_0_84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697" name="Google Shape;697;g2b998f276bc_0_84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998f276bc_0_85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2b998f276bc_0_85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07" name="Google Shape;707;g2b998f276bc_0_85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99b6dd287_0_3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99b6dd287_0_3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99b6dd287_0_3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99b6dd287_0_3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99b6dd287_0_3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b99b6dd287_0_3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b99b6dd287_0_3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b99b6dd287_0_3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b99b6dd287_0_3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b99b6dd287_0_3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b99b6dd287_0_3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b99b6dd287_0_3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b998f276bc_0_90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2b998f276bc_0_90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66" name="Google Shape;766;g2b998f276bc_0_90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b998f276bc_0_92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g2b998f276bc_0_92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82" name="Google Shape;782;g2b998f276bc_0_92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99b6dd287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b99b6dd287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99b6dd287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b99b6dd287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b99b6dd287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b99b6dd287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b99b6dd287_0_3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b99b6dd287_0_3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b99b6dd287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b99b6dd287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99b6dd287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b99b6dd287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b99b6dd287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b99b6dd287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b99b6dd28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b99b6dd28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b99b6dd28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b99b6dd28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b99b6dd28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b99b6dd28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b99b6dd28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b99b6dd28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b99b6dd28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b99b6dd28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b99b6dd28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b99b6dd28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b99b6dd28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b99b6dd28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99b6dd287_0_3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b99b6dd287_0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b99b6dd28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b99b6dd28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b99b6dd28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b99b6dd28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99b6dd28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b99b6dd28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b99b6dd28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b99b6dd28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b99b6dd28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b99b6dd28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99b6dd28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b99b6dd28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b99b6dd28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b99b6dd28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99b6dd28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b99b6dd28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b99b6dd28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b99b6dd28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b99b6dd28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b99b6dd28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99b6dd287_0_3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99b6dd287_0_3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b99b6dd28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b99b6dd28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b99b6dd28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b99b6dd28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b99b6dd28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b99b6dd28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b99b6dd28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b99b6dd28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b99b6dd28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b99b6dd28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b99b6dd287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b99b6dd287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b99b6dd28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b99b6dd28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b998f276bc_0_98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2b998f276bc_0_98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43" name="Google Shape;1043;g2b998f276bc_0_98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b998f276bc_0_100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2b998f276bc_0_100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61" name="Google Shape;1061;g2b998f276bc_0_100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b998f276bc_0_105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2b998f276bc_0_105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86" name="Google Shape;1086;g2b998f276bc_0_105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99b6dd287_0_3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99b6dd287_0_3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b998f276bc_0_106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g2b998f276bc_0_106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04" name="Google Shape;1104;g2b998f276bc_0_106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b998f276bc_0_109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2b998f276bc_0_109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29" name="Google Shape;1129;g2b998f276bc_0_109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b99b6dd287_0_3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b99b6dd287_0_3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3" name="Google Shape;13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4" name="Google Shape;13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5" name="Google Shape;13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7" name="Shape 13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2" name="Shape 142"/>
        <p:cNvGrpSpPr/>
        <p:nvPr/>
      </p:nvGrpSpPr>
      <p:grpSpPr>
        <a:xfrm>
          <a:off x="0" y="0"/>
          <a:ext cx="0" cy="0"/>
          <a:chOff x="0" y="0"/>
          <a:chExt cx="0" cy="0"/>
        </a:xfrm>
      </p:grpSpPr>
      <p:pic>
        <p:nvPicPr>
          <p:cNvPr descr="offset_comp_406605.jpg" id="143" name="Google Shape;143;p17"/>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44" name="Google Shape;144;p17"/>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45" name="Google Shape;145;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6" name="Google Shape;146;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7" name="Google Shape;14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48" name="Google Shape;148;p17"/>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 name="Shape 150"/>
        <p:cNvGrpSpPr/>
        <p:nvPr/>
      </p:nvGrpSpPr>
      <p:grpSpPr>
        <a:xfrm>
          <a:off x="0" y="0"/>
          <a:ext cx="0" cy="0"/>
          <a:chOff x="0" y="0"/>
          <a:chExt cx="0" cy="0"/>
        </a:xfrm>
      </p:grpSpPr>
      <p:grpSp>
        <p:nvGrpSpPr>
          <p:cNvPr id="151" name="Google Shape;151;p18"/>
          <p:cNvGrpSpPr/>
          <p:nvPr/>
        </p:nvGrpSpPr>
        <p:grpSpPr>
          <a:xfrm>
            <a:off x="4406400" y="0"/>
            <a:ext cx="4737600" cy="5143065"/>
            <a:chOff x="4406400" y="0"/>
            <a:chExt cx="4737600" cy="5143065"/>
          </a:xfrm>
        </p:grpSpPr>
        <p:sp>
          <p:nvSpPr>
            <p:cNvPr id="152" name="Google Shape;152;p18"/>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8"/>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72" name="Google Shape;172;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6" name="Shape 176"/>
        <p:cNvGrpSpPr/>
        <p:nvPr/>
      </p:nvGrpSpPr>
      <p:grpSpPr>
        <a:xfrm>
          <a:off x="0" y="0"/>
          <a:ext cx="0" cy="0"/>
          <a:chOff x="0" y="0"/>
          <a:chExt cx="0" cy="0"/>
        </a:xfrm>
      </p:grpSpPr>
      <p:grpSp>
        <p:nvGrpSpPr>
          <p:cNvPr id="177" name="Google Shape;177;p19"/>
          <p:cNvGrpSpPr/>
          <p:nvPr/>
        </p:nvGrpSpPr>
        <p:grpSpPr>
          <a:xfrm>
            <a:off x="4406400" y="0"/>
            <a:ext cx="4737600" cy="5143065"/>
            <a:chOff x="4406400" y="0"/>
            <a:chExt cx="4737600" cy="5143065"/>
          </a:xfrm>
        </p:grpSpPr>
        <p:sp>
          <p:nvSpPr>
            <p:cNvPr id="178" name="Google Shape;178;p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97" name="Google Shape;19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0" y="381001"/>
            <a:ext cx="1037850" cy="1016287"/>
            <a:chOff x="0" y="381001"/>
            <a:chExt cx="1037850" cy="1016287"/>
          </a:xfrm>
        </p:grpSpPr>
        <p:sp>
          <p:nvSpPr>
            <p:cNvPr id="204" name="Google Shape;204;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7" name="Google Shape;20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8" name="Google Shape;20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9" name="Shape 209"/>
        <p:cNvGrpSpPr/>
        <p:nvPr/>
      </p:nvGrpSpPr>
      <p:grpSpPr>
        <a:xfrm>
          <a:off x="0" y="0"/>
          <a:ext cx="0" cy="0"/>
          <a:chOff x="0" y="0"/>
          <a:chExt cx="0" cy="0"/>
        </a:xfrm>
      </p:grpSpPr>
      <p:sp>
        <p:nvSpPr>
          <p:cNvPr id="210" name="Google Shape;210;p21"/>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1" name="Google Shape;211;p21"/>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13" name="Google Shape;213;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1" name="Google Shape;2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22" name="Shape 222"/>
        <p:cNvGrpSpPr/>
        <p:nvPr/>
      </p:nvGrpSpPr>
      <p:grpSpPr>
        <a:xfrm>
          <a:off x="0" y="0"/>
          <a:ext cx="0" cy="0"/>
          <a:chOff x="0" y="0"/>
          <a:chExt cx="0" cy="0"/>
        </a:xfrm>
      </p:grpSpPr>
      <p:sp>
        <p:nvSpPr>
          <p:cNvPr id="223" name="Google Shape;223;p22"/>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24" name="Google Shape;224;p22"/>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2"/>
          <p:cNvGrpSpPr/>
          <p:nvPr/>
        </p:nvGrpSpPr>
        <p:grpSpPr>
          <a:xfrm>
            <a:off x="0" y="381001"/>
            <a:ext cx="1037850" cy="1016287"/>
            <a:chOff x="0" y="381001"/>
            <a:chExt cx="1037850" cy="1016287"/>
          </a:xfrm>
        </p:grpSpPr>
        <p:sp>
          <p:nvSpPr>
            <p:cNvPr id="230" name="Google Shape;230;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33" name="Google Shape;2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34" name="Google Shape;234;p22"/>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5" name="Shape 235"/>
        <p:cNvGrpSpPr/>
        <p:nvPr/>
      </p:nvGrpSpPr>
      <p:grpSpPr>
        <a:xfrm>
          <a:off x="0" y="0"/>
          <a:ext cx="0" cy="0"/>
          <a:chOff x="0" y="0"/>
          <a:chExt cx="0" cy="0"/>
        </a:xfrm>
      </p:grpSpPr>
      <p:sp>
        <p:nvSpPr>
          <p:cNvPr id="236" name="Google Shape;236;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3"/>
          <p:cNvGrpSpPr/>
          <p:nvPr/>
        </p:nvGrpSpPr>
        <p:grpSpPr>
          <a:xfrm>
            <a:off x="0" y="381001"/>
            <a:ext cx="1037850" cy="1016287"/>
            <a:chOff x="0" y="381001"/>
            <a:chExt cx="1037850" cy="1016287"/>
          </a:xfrm>
        </p:grpSpPr>
        <p:sp>
          <p:nvSpPr>
            <p:cNvPr id="241" name="Google Shape;241;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4" name="Google Shape;244;p2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45" name="Google Shape;245;p2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46" name="Google Shape;24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7" name="Shape 247"/>
        <p:cNvGrpSpPr/>
        <p:nvPr/>
      </p:nvGrpSpPr>
      <p:grpSpPr>
        <a:xfrm>
          <a:off x="0" y="0"/>
          <a:ext cx="0" cy="0"/>
          <a:chOff x="0" y="0"/>
          <a:chExt cx="0" cy="0"/>
        </a:xfrm>
      </p:grpSpPr>
      <p:sp>
        <p:nvSpPr>
          <p:cNvPr id="248" name="Google Shape;248;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0" y="381001"/>
            <a:ext cx="1037850" cy="1016287"/>
            <a:chOff x="0" y="381001"/>
            <a:chExt cx="1037850" cy="1016287"/>
          </a:xfrm>
        </p:grpSpPr>
        <p:sp>
          <p:nvSpPr>
            <p:cNvPr id="253" name="Google Shape;253;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6" name="Google Shape;25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7" name="Shape 257"/>
        <p:cNvGrpSpPr/>
        <p:nvPr/>
      </p:nvGrpSpPr>
      <p:grpSpPr>
        <a:xfrm>
          <a:off x="0" y="0"/>
          <a:ext cx="0" cy="0"/>
          <a:chOff x="0" y="0"/>
          <a:chExt cx="0" cy="0"/>
        </a:xfrm>
      </p:grpSpPr>
      <p:sp>
        <p:nvSpPr>
          <p:cNvPr id="258" name="Google Shape;258;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5"/>
          <p:cNvGrpSpPr/>
          <p:nvPr/>
        </p:nvGrpSpPr>
        <p:grpSpPr>
          <a:xfrm>
            <a:off x="0" y="381001"/>
            <a:ext cx="1037850" cy="1016287"/>
            <a:chOff x="0" y="381001"/>
            <a:chExt cx="1037850" cy="1016287"/>
          </a:xfrm>
        </p:grpSpPr>
        <p:sp>
          <p:nvSpPr>
            <p:cNvPr id="263" name="Google Shape;263;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6" name="Google Shape;266;p25"/>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67" name="Google Shape;26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8" name="Shape 268"/>
        <p:cNvGrpSpPr/>
        <p:nvPr/>
      </p:nvGrpSpPr>
      <p:grpSpPr>
        <a:xfrm>
          <a:off x="0" y="0"/>
          <a:ext cx="0" cy="0"/>
          <a:chOff x="0" y="0"/>
          <a:chExt cx="0" cy="0"/>
        </a:xfrm>
      </p:grpSpPr>
      <p:sp>
        <p:nvSpPr>
          <p:cNvPr id="269" name="Google Shape;269;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6"/>
          <p:cNvGrpSpPr/>
          <p:nvPr/>
        </p:nvGrpSpPr>
        <p:grpSpPr>
          <a:xfrm>
            <a:off x="4406400" y="0"/>
            <a:ext cx="4737600" cy="5143500"/>
            <a:chOff x="4406400" y="0"/>
            <a:chExt cx="4737600" cy="5143500"/>
          </a:xfrm>
        </p:grpSpPr>
        <p:sp>
          <p:nvSpPr>
            <p:cNvPr id="274" name="Google Shape;274;p26"/>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6"/>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4" name="Shape 294"/>
        <p:cNvGrpSpPr/>
        <p:nvPr/>
      </p:nvGrpSpPr>
      <p:grpSpPr>
        <a:xfrm>
          <a:off x="0" y="0"/>
          <a:ext cx="0" cy="0"/>
          <a:chOff x="0" y="0"/>
          <a:chExt cx="0" cy="0"/>
        </a:xfrm>
      </p:grpSpPr>
      <p:sp>
        <p:nvSpPr>
          <p:cNvPr id="295" name="Google Shape;295;p2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7"/>
          <p:cNvGrpSpPr/>
          <p:nvPr/>
        </p:nvGrpSpPr>
        <p:grpSpPr>
          <a:xfrm>
            <a:off x="0" y="381001"/>
            <a:ext cx="1037850" cy="1016287"/>
            <a:chOff x="0" y="381001"/>
            <a:chExt cx="1037850" cy="1016287"/>
          </a:xfrm>
        </p:grpSpPr>
        <p:sp>
          <p:nvSpPr>
            <p:cNvPr id="300" name="Google Shape;300;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7"/>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3" name="Google Shape;303;p27"/>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04" name="Google Shape;304;p27"/>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5" name="Google Shape;3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 name="Shape 306"/>
        <p:cNvGrpSpPr/>
        <p:nvPr/>
      </p:nvGrpSpPr>
      <p:grpSpPr>
        <a:xfrm>
          <a:off x="0" y="0"/>
          <a:ext cx="0" cy="0"/>
          <a:chOff x="0" y="0"/>
          <a:chExt cx="0" cy="0"/>
        </a:xfrm>
      </p:grpSpPr>
      <p:grpSp>
        <p:nvGrpSpPr>
          <p:cNvPr id="307" name="Google Shape;307;p28"/>
          <p:cNvGrpSpPr/>
          <p:nvPr/>
        </p:nvGrpSpPr>
        <p:grpSpPr>
          <a:xfrm>
            <a:off x="0" y="4128572"/>
            <a:ext cx="698925" cy="684657"/>
            <a:chOff x="0" y="3785672"/>
            <a:chExt cx="698925" cy="684657"/>
          </a:xfrm>
        </p:grpSpPr>
        <p:sp>
          <p:nvSpPr>
            <p:cNvPr id="308" name="Google Shape;308;p28"/>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8"/>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11" name="Google Shape;31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12" name="Google Shape;31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 name="Shape 316"/>
        <p:cNvGrpSpPr/>
        <p:nvPr/>
      </p:nvGrpSpPr>
      <p:grpSpPr>
        <a:xfrm>
          <a:off x="0" y="0"/>
          <a:ext cx="0" cy="0"/>
          <a:chOff x="0" y="0"/>
          <a:chExt cx="0" cy="0"/>
        </a:xfrm>
      </p:grpSpPr>
      <p:grpSp>
        <p:nvGrpSpPr>
          <p:cNvPr id="317" name="Google Shape;317;p29"/>
          <p:cNvGrpSpPr/>
          <p:nvPr/>
        </p:nvGrpSpPr>
        <p:grpSpPr>
          <a:xfrm>
            <a:off x="4406400" y="0"/>
            <a:ext cx="4737600" cy="5143065"/>
            <a:chOff x="4406400" y="0"/>
            <a:chExt cx="4737600" cy="5143065"/>
          </a:xfrm>
        </p:grpSpPr>
        <p:sp>
          <p:nvSpPr>
            <p:cNvPr id="318" name="Google Shape;318;p2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9"/>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37" name="Google Shape;337;p29"/>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8" name="Google Shape;33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39" name="Google Shape;339;p2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 name="Shape 343"/>
        <p:cNvGrpSpPr/>
        <p:nvPr/>
      </p:nvGrpSpPr>
      <p:grpSpPr>
        <a:xfrm>
          <a:off x="0" y="0"/>
          <a:ext cx="0" cy="0"/>
          <a:chOff x="0" y="0"/>
          <a:chExt cx="0" cy="0"/>
        </a:xfrm>
      </p:grpSpPr>
      <p:sp>
        <p:nvSpPr>
          <p:cNvPr id="344" name="Google Shape;34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45" name="Shape 345"/>
        <p:cNvGrpSpPr/>
        <p:nvPr/>
      </p:nvGrpSpPr>
      <p:grpSpPr>
        <a:xfrm>
          <a:off x="0" y="0"/>
          <a:ext cx="0" cy="0"/>
          <a:chOff x="0" y="0"/>
          <a:chExt cx="0" cy="0"/>
        </a:xfrm>
      </p:grpSpPr>
      <p:pic>
        <p:nvPicPr>
          <p:cNvPr descr="offset_comp_343059.jpg" id="346" name="Google Shape;346;p31"/>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47" name="Google Shape;34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8" name="Google Shape;348;p31"/>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9" name="Google Shape;34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50" name="Google Shape;350;p3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1"/>
          <p:cNvGrpSpPr/>
          <p:nvPr/>
        </p:nvGrpSpPr>
        <p:grpSpPr>
          <a:xfrm>
            <a:off x="0" y="381001"/>
            <a:ext cx="1037850" cy="1016287"/>
            <a:chOff x="0" y="381001"/>
            <a:chExt cx="1037850" cy="1016287"/>
          </a:xfrm>
        </p:grpSpPr>
        <p:sp>
          <p:nvSpPr>
            <p:cNvPr id="355" name="Google Shape;355;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4.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8" name="Shape 138"/>
        <p:cNvGrpSpPr/>
        <p:nvPr/>
      </p:nvGrpSpPr>
      <p:grpSpPr>
        <a:xfrm>
          <a:off x="0" y="0"/>
          <a:ext cx="0" cy="0"/>
          <a:chOff x="0" y="0"/>
          <a:chExt cx="0" cy="0"/>
        </a:xfrm>
      </p:grpSpPr>
      <p:sp>
        <p:nvSpPr>
          <p:cNvPr id="139" name="Google Shape;13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40" name="Google Shape;140;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1" name="Google Shape;14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s://www.iso.org/fr/standard/27001"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s://fr.wikipedia.org/wiki/COB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hyperlink" Target="https://devopssec.fr/article/introduction-au-devops#begin-article-sec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Gouvernance IT et Méthodologies des SI</a:t>
            </a:r>
            <a:endParaRPr/>
          </a:p>
        </p:txBody>
      </p:sp>
      <p:sp>
        <p:nvSpPr>
          <p:cNvPr id="362" name="Google Shape;362;p3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NIST</a:t>
            </a:r>
            <a:endParaRPr/>
          </a:p>
        </p:txBody>
      </p:sp>
      <p:pic>
        <p:nvPicPr>
          <p:cNvPr id="450" name="Google Shape;450;p41"/>
          <p:cNvPicPr preferRelativeResize="0"/>
          <p:nvPr/>
        </p:nvPicPr>
        <p:blipFill>
          <a:blip r:embed="rId3">
            <a:alphaModFix/>
          </a:blip>
          <a:stretch>
            <a:fillRect/>
          </a:stretch>
        </p:blipFill>
        <p:spPr>
          <a:xfrm>
            <a:off x="1297500" y="981063"/>
            <a:ext cx="6619875" cy="416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L’ITU : L’International Telecommunication Union</a:t>
            </a:r>
            <a:endParaRPr/>
          </a:p>
        </p:txBody>
      </p:sp>
      <p:sp>
        <p:nvSpPr>
          <p:cNvPr id="456" name="Google Shape;456;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ITU (Union internationale des télécommunications - Secteur de la normalisation des télécommunications) :</a:t>
            </a:r>
            <a:endParaRPr/>
          </a:p>
          <a:p>
            <a:pPr indent="0" lvl="0" marL="0" rtl="0" algn="l">
              <a:spcBef>
                <a:spcPts val="1600"/>
              </a:spcBef>
              <a:spcAft>
                <a:spcPts val="1600"/>
              </a:spcAft>
              <a:buNone/>
            </a:pPr>
            <a:r>
              <a:rPr lang="fr"/>
              <a:t>L'ITU élabore des normes dans le domaine des télécommunications, y compris les normes relatives aux réseaux de communication et à l'interopérabilité.</a:t>
            </a:r>
            <a:endParaRPr/>
          </a:p>
        </p:txBody>
      </p:sp>
      <p:pic>
        <p:nvPicPr>
          <p:cNvPr id="457" name="Google Shape;457;p42"/>
          <p:cNvPicPr preferRelativeResize="0"/>
          <p:nvPr/>
        </p:nvPicPr>
        <p:blipFill>
          <a:blip r:embed="rId3">
            <a:alphaModFix/>
          </a:blip>
          <a:stretch>
            <a:fillRect/>
          </a:stretch>
        </p:blipFill>
        <p:spPr>
          <a:xfrm>
            <a:off x="7793992" y="332675"/>
            <a:ext cx="1020676" cy="1036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1297500" y="393750"/>
            <a:ext cx="5927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L’ANSSI : Agence Nationale de Sécurité des Systèmes d’Information</a:t>
            </a:r>
            <a:endParaRPr/>
          </a:p>
        </p:txBody>
      </p:sp>
      <p:sp>
        <p:nvSpPr>
          <p:cNvPr id="463" name="Google Shape;463;p43"/>
          <p:cNvSpPr txBox="1"/>
          <p:nvPr>
            <p:ph idx="1" type="body"/>
          </p:nvPr>
        </p:nvSpPr>
        <p:spPr>
          <a:xfrm>
            <a:off x="1297500" y="1833300"/>
            <a:ext cx="67530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a:t>L'ANSSI (</a:t>
            </a:r>
            <a:r>
              <a:rPr b="1" lang="fr"/>
              <a:t>Agence nationale de la sécurité des systèmes d'information</a:t>
            </a:r>
            <a:r>
              <a:rPr lang="fr"/>
              <a:t>) est une agence gouvernementale française chargée de la sécurité informatique et de la protection des systèmes d'information sensibles en France. </a:t>
            </a:r>
            <a:endParaRPr/>
          </a:p>
          <a:p>
            <a:pPr indent="0" lvl="0" marL="0" rtl="0" algn="just">
              <a:spcBef>
                <a:spcPts val="1600"/>
              </a:spcBef>
              <a:spcAft>
                <a:spcPts val="1600"/>
              </a:spcAft>
              <a:buNone/>
            </a:pPr>
            <a:r>
              <a:rPr lang="fr"/>
              <a:t>Fondée en 2009, l'ANSSI opère sous l'autorité du Secrétaire général de la défense et de la sécurité nationale (SGDSN) et du Ministère des Armées.</a:t>
            </a:r>
            <a:endParaRPr/>
          </a:p>
        </p:txBody>
      </p:sp>
      <p:pic>
        <p:nvPicPr>
          <p:cNvPr id="464" name="Google Shape;464;p43"/>
          <p:cNvPicPr preferRelativeResize="0"/>
          <p:nvPr/>
        </p:nvPicPr>
        <p:blipFill>
          <a:blip r:embed="rId3">
            <a:alphaModFix/>
          </a:blip>
          <a:stretch>
            <a:fillRect/>
          </a:stretch>
        </p:blipFill>
        <p:spPr>
          <a:xfrm>
            <a:off x="7524450" y="187903"/>
            <a:ext cx="1379650" cy="137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4"/>
          <p:cNvSpPr txBox="1"/>
          <p:nvPr>
            <p:ph type="title"/>
          </p:nvPr>
        </p:nvSpPr>
        <p:spPr>
          <a:xfrm>
            <a:off x="1297500" y="393750"/>
            <a:ext cx="59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L’ANSSI : Agence Nationale de Sécurité des Systèmes d’Information</a:t>
            </a:r>
            <a:endParaRPr/>
          </a:p>
          <a:p>
            <a:pPr indent="0" lvl="0" marL="0" rtl="0" algn="l">
              <a:spcBef>
                <a:spcPts val="0"/>
              </a:spcBef>
              <a:spcAft>
                <a:spcPts val="0"/>
              </a:spcAft>
              <a:buNone/>
            </a:pPr>
            <a:r>
              <a:t/>
            </a:r>
            <a:endParaRPr/>
          </a:p>
        </p:txBody>
      </p:sp>
      <p:sp>
        <p:nvSpPr>
          <p:cNvPr id="470" name="Google Shape;470;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Ses principales missions comprennent la </a:t>
            </a:r>
            <a:r>
              <a:rPr b="1" lang="fr"/>
              <a:t>surveillance </a:t>
            </a:r>
            <a:r>
              <a:rPr lang="fr"/>
              <a:t>et la </a:t>
            </a:r>
            <a:r>
              <a:rPr b="1" lang="fr"/>
              <a:t>protection des réseaux</a:t>
            </a:r>
            <a:r>
              <a:rPr lang="fr"/>
              <a:t> et </a:t>
            </a:r>
            <a:r>
              <a:rPr b="1" lang="fr"/>
              <a:t>systèmes d'information sensibles</a:t>
            </a:r>
            <a:r>
              <a:rPr lang="fr"/>
              <a:t>, la </a:t>
            </a:r>
            <a:r>
              <a:rPr b="1" lang="fr"/>
              <a:t>prévention des cyberattaques</a:t>
            </a:r>
            <a:r>
              <a:rPr lang="fr"/>
              <a:t>, la </a:t>
            </a:r>
            <a:r>
              <a:rPr b="1" lang="fr"/>
              <a:t>gestion des incidents de sécurité informatique</a:t>
            </a:r>
            <a:r>
              <a:rPr lang="fr"/>
              <a:t>, et la promotion de </a:t>
            </a:r>
            <a:r>
              <a:rPr b="1" lang="fr"/>
              <a:t>bonnes pratiques</a:t>
            </a:r>
            <a:r>
              <a:rPr lang="fr"/>
              <a:t> en matière de </a:t>
            </a:r>
            <a:r>
              <a:rPr b="1" lang="fr"/>
              <a:t>sécurité de l'information</a:t>
            </a:r>
            <a:r>
              <a:rPr lang="fr"/>
              <a:t> au sein des administrations et des entreprises françaises.</a:t>
            </a:r>
            <a:endParaRPr/>
          </a:p>
        </p:txBody>
      </p:sp>
      <p:pic>
        <p:nvPicPr>
          <p:cNvPr id="471" name="Google Shape;471;p44"/>
          <p:cNvPicPr preferRelativeResize="0"/>
          <p:nvPr/>
        </p:nvPicPr>
        <p:blipFill>
          <a:blip r:embed="rId3">
            <a:alphaModFix/>
          </a:blip>
          <a:stretch>
            <a:fillRect/>
          </a:stretch>
        </p:blipFill>
        <p:spPr>
          <a:xfrm>
            <a:off x="7524450" y="187903"/>
            <a:ext cx="1379650" cy="1379650"/>
          </a:xfrm>
          <a:prstGeom prst="rect">
            <a:avLst/>
          </a:prstGeom>
          <a:noFill/>
          <a:ln>
            <a:noFill/>
          </a:ln>
        </p:spPr>
      </p:pic>
      <p:pic>
        <p:nvPicPr>
          <p:cNvPr id="472" name="Google Shape;472;p44"/>
          <p:cNvPicPr preferRelativeResize="0"/>
          <p:nvPr/>
        </p:nvPicPr>
        <p:blipFill>
          <a:blip r:embed="rId4">
            <a:alphaModFix/>
          </a:blip>
          <a:stretch>
            <a:fillRect/>
          </a:stretch>
        </p:blipFill>
        <p:spPr>
          <a:xfrm>
            <a:off x="2756825" y="3101850"/>
            <a:ext cx="4120251" cy="16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i="1" sz="2000"/>
          </a:p>
          <a:p>
            <a:pPr indent="0" lvl="0" marL="0" rtl="0" algn="l">
              <a:spcBef>
                <a:spcPts val="0"/>
              </a:spcBef>
              <a:spcAft>
                <a:spcPts val="0"/>
              </a:spcAft>
              <a:buNone/>
            </a:pPr>
            <a:r>
              <a:rPr i="1" lang="fr" sz="2000"/>
              <a:t>Qu’est ce qu’un standard?</a:t>
            </a:r>
            <a:endParaRPr/>
          </a:p>
        </p:txBody>
      </p:sp>
      <p:sp>
        <p:nvSpPr>
          <p:cNvPr id="478" name="Google Shape;478;p45"/>
          <p:cNvSpPr txBox="1"/>
          <p:nvPr>
            <p:ph idx="1" type="body"/>
          </p:nvPr>
        </p:nvSpPr>
        <p:spPr>
          <a:xfrm>
            <a:off x="1263200" y="1554750"/>
            <a:ext cx="7038900" cy="12720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1600"/>
              </a:spcAft>
              <a:buNone/>
            </a:pPr>
            <a:r>
              <a:rPr lang="fr"/>
              <a:t>Un </a:t>
            </a:r>
            <a:r>
              <a:rPr b="1" lang="fr"/>
              <a:t>standard </a:t>
            </a:r>
            <a:r>
              <a:rPr lang="fr"/>
              <a:t>est un </a:t>
            </a:r>
            <a:r>
              <a:rPr b="1" lang="fr"/>
              <a:t>référentiel</a:t>
            </a:r>
            <a:r>
              <a:rPr lang="fr"/>
              <a:t> publié par une </a:t>
            </a:r>
            <a:r>
              <a:rPr b="1" lang="fr"/>
              <a:t>entité privée</a:t>
            </a:r>
            <a:r>
              <a:rPr lang="fr"/>
              <a:t> autre qu’un organisme de normalisation national ou international ou non approuvé par un de ces organismes pour un usage national ou international. On ne parle de standard qu'à partir du moment où le référentiel a une diffusion large, on parle alors de </a:t>
            </a:r>
            <a:r>
              <a:rPr b="1" lang="fr"/>
              <a:t>standard de facto (standard de fait)</a:t>
            </a:r>
            <a:r>
              <a:rPr lang="fr"/>
              <a:t>.</a:t>
            </a:r>
            <a:endParaRPr/>
          </a:p>
        </p:txBody>
      </p:sp>
      <p:pic>
        <p:nvPicPr>
          <p:cNvPr id="479" name="Google Shape;479;p45"/>
          <p:cNvPicPr preferRelativeResize="0"/>
          <p:nvPr/>
        </p:nvPicPr>
        <p:blipFill>
          <a:blip r:embed="rId3">
            <a:alphaModFix/>
          </a:blip>
          <a:stretch>
            <a:fillRect/>
          </a:stretch>
        </p:blipFill>
        <p:spPr>
          <a:xfrm>
            <a:off x="2572163" y="2790550"/>
            <a:ext cx="4489572" cy="1630950"/>
          </a:xfrm>
          <a:prstGeom prst="rect">
            <a:avLst/>
          </a:prstGeom>
          <a:noFill/>
          <a:ln>
            <a:noFill/>
          </a:ln>
        </p:spPr>
      </p:pic>
      <p:sp>
        <p:nvSpPr>
          <p:cNvPr id="480" name="Google Shape;480;p45"/>
          <p:cNvSpPr txBox="1"/>
          <p:nvPr/>
        </p:nvSpPr>
        <p:spPr>
          <a:xfrm>
            <a:off x="2941200" y="4507100"/>
            <a:ext cx="3754800" cy="2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300">
                <a:solidFill>
                  <a:schemeClr val="lt1"/>
                </a:solidFill>
                <a:latin typeface="Lato"/>
                <a:ea typeface="Lato"/>
                <a:cs typeface="Lato"/>
                <a:sym typeface="Lato"/>
              </a:rPr>
              <a:t>L’OPC Foundation - USA</a:t>
            </a:r>
            <a:endParaRPr i="1"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i="1" sz="2000"/>
          </a:p>
          <a:p>
            <a:pPr indent="0" lvl="0" marL="0" rtl="0" algn="l">
              <a:spcBef>
                <a:spcPts val="0"/>
              </a:spcBef>
              <a:spcAft>
                <a:spcPts val="0"/>
              </a:spcAft>
              <a:buNone/>
            </a:pPr>
            <a:r>
              <a:rPr i="1" lang="fr" sz="2000"/>
              <a:t>Qu’est ce qu’un standard?</a:t>
            </a:r>
            <a:endParaRPr/>
          </a:p>
        </p:txBody>
      </p:sp>
      <p:pic>
        <p:nvPicPr>
          <p:cNvPr id="486" name="Google Shape;486;p46"/>
          <p:cNvPicPr preferRelativeResize="0"/>
          <p:nvPr/>
        </p:nvPicPr>
        <p:blipFill>
          <a:blip r:embed="rId3">
            <a:alphaModFix/>
          </a:blip>
          <a:stretch>
            <a:fillRect/>
          </a:stretch>
        </p:blipFill>
        <p:spPr>
          <a:xfrm>
            <a:off x="1000125" y="1451675"/>
            <a:ext cx="7143750" cy="33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Etude de cas </a:t>
            </a:r>
            <a:endParaRPr/>
          </a:p>
          <a:p>
            <a:pPr indent="0" lvl="0" marL="0" rtl="0" algn="l">
              <a:spcBef>
                <a:spcPts val="0"/>
              </a:spcBef>
              <a:spcAft>
                <a:spcPts val="0"/>
              </a:spcAft>
              <a:buNone/>
            </a:pPr>
            <a:r>
              <a:rPr i="1" lang="fr" sz="2100"/>
              <a:t>Fonctionnement d’un organisme de normalisation</a:t>
            </a:r>
            <a:endParaRPr i="1" sz="2100"/>
          </a:p>
        </p:txBody>
      </p:sp>
      <p:sp>
        <p:nvSpPr>
          <p:cNvPr id="492" name="Google Shape;492;p47"/>
          <p:cNvSpPr txBox="1"/>
          <p:nvPr>
            <p:ph idx="1" type="body"/>
          </p:nvPr>
        </p:nvSpPr>
        <p:spPr>
          <a:xfrm>
            <a:off x="1297500" y="1711200"/>
            <a:ext cx="70389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 groupes, vous allez sélectionner un organisme et produire un document explicatif de leur fonctionnement et donner votre ressenti quant au fonctionnement de ce dernier.</a:t>
            </a:r>
            <a:endParaRPr/>
          </a:p>
          <a:p>
            <a:pPr indent="0" lvl="0" marL="0" rtl="0" algn="l">
              <a:spcBef>
                <a:spcPts val="1600"/>
              </a:spcBef>
              <a:spcAft>
                <a:spcPts val="1600"/>
              </a:spcAft>
              <a:buNone/>
            </a:pPr>
            <a:r>
              <a:rPr i="1" lang="fr"/>
              <a:t>La longueur du document est libre.</a:t>
            </a:r>
            <a:endParaRPr i="1"/>
          </a:p>
        </p:txBody>
      </p:sp>
      <p:pic>
        <p:nvPicPr>
          <p:cNvPr id="493" name="Google Shape;493;p47"/>
          <p:cNvPicPr preferRelativeResize="0"/>
          <p:nvPr/>
        </p:nvPicPr>
        <p:blipFill>
          <a:blip r:embed="rId3">
            <a:alphaModFix/>
          </a:blip>
          <a:stretch>
            <a:fillRect/>
          </a:stretch>
        </p:blipFill>
        <p:spPr>
          <a:xfrm>
            <a:off x="1179655" y="2909450"/>
            <a:ext cx="2220225" cy="801850"/>
          </a:xfrm>
          <a:prstGeom prst="rect">
            <a:avLst/>
          </a:prstGeom>
          <a:noFill/>
          <a:ln>
            <a:noFill/>
          </a:ln>
        </p:spPr>
      </p:pic>
      <p:pic>
        <p:nvPicPr>
          <p:cNvPr id="494" name="Google Shape;494;p47"/>
          <p:cNvPicPr preferRelativeResize="0"/>
          <p:nvPr/>
        </p:nvPicPr>
        <p:blipFill>
          <a:blip r:embed="rId4">
            <a:alphaModFix/>
          </a:blip>
          <a:stretch>
            <a:fillRect/>
          </a:stretch>
        </p:blipFill>
        <p:spPr>
          <a:xfrm>
            <a:off x="3627186" y="2909452"/>
            <a:ext cx="1798498" cy="801850"/>
          </a:xfrm>
          <a:prstGeom prst="rect">
            <a:avLst/>
          </a:prstGeom>
          <a:noFill/>
          <a:ln>
            <a:noFill/>
          </a:ln>
        </p:spPr>
      </p:pic>
      <p:pic>
        <p:nvPicPr>
          <p:cNvPr id="495" name="Google Shape;495;p47"/>
          <p:cNvPicPr preferRelativeResize="0"/>
          <p:nvPr/>
        </p:nvPicPr>
        <p:blipFill>
          <a:blip r:embed="rId5">
            <a:alphaModFix/>
          </a:blip>
          <a:stretch>
            <a:fillRect/>
          </a:stretch>
        </p:blipFill>
        <p:spPr>
          <a:xfrm>
            <a:off x="5614292" y="2816700"/>
            <a:ext cx="1020676" cy="1036251"/>
          </a:xfrm>
          <a:prstGeom prst="rect">
            <a:avLst/>
          </a:prstGeom>
          <a:noFill/>
          <a:ln>
            <a:noFill/>
          </a:ln>
        </p:spPr>
      </p:pic>
      <p:pic>
        <p:nvPicPr>
          <p:cNvPr id="496" name="Google Shape;496;p47"/>
          <p:cNvPicPr preferRelativeResize="0"/>
          <p:nvPr/>
        </p:nvPicPr>
        <p:blipFill>
          <a:blip r:embed="rId6">
            <a:alphaModFix/>
          </a:blip>
          <a:stretch>
            <a:fillRect/>
          </a:stretch>
        </p:blipFill>
        <p:spPr>
          <a:xfrm>
            <a:off x="6980362" y="2687163"/>
            <a:ext cx="1246425" cy="1246425"/>
          </a:xfrm>
          <a:prstGeom prst="rect">
            <a:avLst/>
          </a:prstGeom>
          <a:noFill/>
          <a:ln>
            <a:noFill/>
          </a:ln>
        </p:spPr>
      </p:pic>
      <p:pic>
        <p:nvPicPr>
          <p:cNvPr id="497" name="Google Shape;497;p47"/>
          <p:cNvPicPr preferRelativeResize="0"/>
          <p:nvPr/>
        </p:nvPicPr>
        <p:blipFill>
          <a:blip r:embed="rId7">
            <a:alphaModFix/>
          </a:blip>
          <a:stretch>
            <a:fillRect/>
          </a:stretch>
        </p:blipFill>
        <p:spPr>
          <a:xfrm>
            <a:off x="1179663" y="3999450"/>
            <a:ext cx="4104826" cy="914100"/>
          </a:xfrm>
          <a:prstGeom prst="rect">
            <a:avLst/>
          </a:prstGeom>
          <a:noFill/>
          <a:ln>
            <a:noFill/>
          </a:ln>
        </p:spPr>
      </p:pic>
      <p:pic>
        <p:nvPicPr>
          <p:cNvPr id="498" name="Google Shape;498;p47"/>
          <p:cNvPicPr preferRelativeResize="0"/>
          <p:nvPr/>
        </p:nvPicPr>
        <p:blipFill>
          <a:blip r:embed="rId8">
            <a:alphaModFix/>
          </a:blip>
          <a:stretch>
            <a:fillRect/>
          </a:stretch>
        </p:blipFill>
        <p:spPr>
          <a:xfrm>
            <a:off x="5714963" y="4012049"/>
            <a:ext cx="2320249" cy="88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normes de Sécurité de l’Information</a:t>
            </a:r>
            <a:endParaRPr/>
          </a:p>
        </p:txBody>
      </p:sp>
      <p:sp>
        <p:nvSpPr>
          <p:cNvPr id="504" name="Google Shape;504;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a:t>La sécurité de l'information est une préoccupation majeure en informatique. Les normes de sécurité définissent les bonnes pratiques pour protéger les données sensibles et les systèmes contre les menaces. Cette section se penche sur quelques-unes des normes les plus importantes.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ISO 27001:2022 (date la plus récente)</a:t>
            </a:r>
            <a:endParaRPr/>
          </a:p>
        </p:txBody>
      </p:sp>
      <p:sp>
        <p:nvSpPr>
          <p:cNvPr id="510" name="Google Shape;510;p49"/>
          <p:cNvSpPr txBox="1"/>
          <p:nvPr>
            <p:ph idx="1" type="body"/>
          </p:nvPr>
        </p:nvSpPr>
        <p:spPr>
          <a:xfrm>
            <a:off x="1297500" y="156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L'ISO 27001 est une norme internationale pour la gestion de la sécurité de l'information. Elle établit un cadre pour l'identification des risques, la mise en place de contrôles de sécurité et la gestion continue de la sécurité.</a:t>
            </a:r>
            <a:endParaRPr/>
          </a:p>
        </p:txBody>
      </p:sp>
      <p:sp>
        <p:nvSpPr>
          <p:cNvPr id="511" name="Google Shape;511;p49"/>
          <p:cNvSpPr txBox="1"/>
          <p:nvPr/>
        </p:nvSpPr>
        <p:spPr>
          <a:xfrm>
            <a:off x="2404700" y="4256525"/>
            <a:ext cx="40326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u="sng">
                <a:solidFill>
                  <a:schemeClr val="hlink"/>
                </a:solidFill>
                <a:latin typeface="Lato"/>
                <a:ea typeface="Lato"/>
                <a:cs typeface="Lato"/>
                <a:sym typeface="Lato"/>
                <a:hlinkClick r:id="rId3"/>
              </a:rPr>
              <a:t>https://www.iso.org/fr/standard/27001</a:t>
            </a:r>
            <a:endParaRPr>
              <a:latin typeface="Lato"/>
              <a:ea typeface="Lato"/>
              <a:cs typeface="Lato"/>
              <a:sym typeface="Lato"/>
            </a:endParaRPr>
          </a:p>
        </p:txBody>
      </p:sp>
      <p:pic>
        <p:nvPicPr>
          <p:cNvPr id="512" name="Google Shape;512;p49"/>
          <p:cNvPicPr preferRelativeResize="0"/>
          <p:nvPr/>
        </p:nvPicPr>
        <p:blipFill>
          <a:blip r:embed="rId4">
            <a:alphaModFix/>
          </a:blip>
          <a:stretch>
            <a:fillRect/>
          </a:stretch>
        </p:blipFill>
        <p:spPr>
          <a:xfrm>
            <a:off x="3090675" y="2550425"/>
            <a:ext cx="2660650" cy="1637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Triade CID (CIA en anglais)</a:t>
            </a:r>
            <a:endParaRPr/>
          </a:p>
        </p:txBody>
      </p:sp>
      <p:sp>
        <p:nvSpPr>
          <p:cNvPr id="518" name="Google Shape;518;p50"/>
          <p:cNvSpPr txBox="1"/>
          <p:nvPr>
            <p:ph idx="1" type="body"/>
          </p:nvPr>
        </p:nvSpPr>
        <p:spPr>
          <a:xfrm>
            <a:off x="318000" y="2630675"/>
            <a:ext cx="8632500" cy="191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t>Confidentialité </a:t>
            </a:r>
            <a:r>
              <a:rPr lang="fr"/>
              <a:t>: Seules les bonnes personnes ont accès aux informations détenues par l’organisation.</a:t>
            </a:r>
            <a:endParaRPr/>
          </a:p>
          <a:p>
            <a:pPr indent="0" lvl="0" marL="0" marR="0" rtl="0" algn="just">
              <a:lnSpc>
                <a:spcPct val="115000"/>
              </a:lnSpc>
              <a:spcBef>
                <a:spcPts val="1600"/>
              </a:spcBef>
              <a:spcAft>
                <a:spcPts val="0"/>
              </a:spcAft>
              <a:buNone/>
            </a:pPr>
            <a:r>
              <a:rPr b="1" lang="fr"/>
              <a:t>Intégrité de l’Information :</a:t>
            </a:r>
            <a:r>
              <a:rPr lang="fr"/>
              <a:t> Les données utilisées par l’organisation dans le cadre de ses activités ou celles dont elle assure la sécurité pour d’autres sont stockées de manière fiable et ne sont ni effacées, ni endommagées.</a:t>
            </a:r>
            <a:endParaRPr/>
          </a:p>
          <a:p>
            <a:pPr indent="0" lvl="0" marL="0" marR="0" rtl="0" algn="just">
              <a:lnSpc>
                <a:spcPct val="115000"/>
              </a:lnSpc>
              <a:spcBef>
                <a:spcPts val="1600"/>
              </a:spcBef>
              <a:spcAft>
                <a:spcPts val="1600"/>
              </a:spcAft>
              <a:buNone/>
            </a:pPr>
            <a:r>
              <a:rPr b="1" lang="fr"/>
              <a:t>Disponibilité des données : </a:t>
            </a:r>
            <a:r>
              <a:rPr lang="fr"/>
              <a:t>L’organisation et ses client ont accès aux informations à tout moment afin de répondre aux objectifs opérationnels et aux attentes des clients.</a:t>
            </a:r>
            <a:endParaRPr/>
          </a:p>
        </p:txBody>
      </p:sp>
      <p:sp>
        <p:nvSpPr>
          <p:cNvPr id="519" name="Google Shape;519;p50"/>
          <p:cNvSpPr/>
          <p:nvPr/>
        </p:nvSpPr>
        <p:spPr>
          <a:xfrm>
            <a:off x="307200" y="1540075"/>
            <a:ext cx="2734500" cy="61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t>
            </a:r>
            <a:r>
              <a:rPr lang="fr">
                <a:latin typeface="Lato"/>
                <a:ea typeface="Lato"/>
                <a:cs typeface="Lato"/>
                <a:sym typeface="Lato"/>
              </a:rPr>
              <a:t>onfidentialité</a:t>
            </a:r>
            <a:endParaRPr>
              <a:latin typeface="Lato"/>
              <a:ea typeface="Lato"/>
              <a:cs typeface="Lato"/>
              <a:sym typeface="Lato"/>
            </a:endParaRPr>
          </a:p>
          <a:p>
            <a:pPr indent="0" lvl="0" marL="0" rtl="0" algn="ctr">
              <a:spcBef>
                <a:spcPts val="0"/>
              </a:spcBef>
              <a:spcAft>
                <a:spcPts val="0"/>
              </a:spcAft>
              <a:buNone/>
            </a:pPr>
            <a:r>
              <a:rPr b="1" i="1" lang="fr">
                <a:latin typeface="Lato"/>
                <a:ea typeface="Lato"/>
                <a:cs typeface="Lato"/>
                <a:sym typeface="Lato"/>
              </a:rPr>
              <a:t>C</a:t>
            </a:r>
            <a:r>
              <a:rPr i="1" lang="fr">
                <a:latin typeface="Lato"/>
                <a:ea typeface="Lato"/>
                <a:cs typeface="Lato"/>
                <a:sym typeface="Lato"/>
              </a:rPr>
              <a:t>onfidentiality</a:t>
            </a:r>
            <a:endParaRPr i="1">
              <a:latin typeface="Lato"/>
              <a:ea typeface="Lato"/>
              <a:cs typeface="Lato"/>
              <a:sym typeface="Lato"/>
            </a:endParaRPr>
          </a:p>
        </p:txBody>
      </p:sp>
      <p:sp>
        <p:nvSpPr>
          <p:cNvPr id="520" name="Google Shape;520;p50"/>
          <p:cNvSpPr/>
          <p:nvPr/>
        </p:nvSpPr>
        <p:spPr>
          <a:xfrm>
            <a:off x="3204750" y="1540063"/>
            <a:ext cx="2734500" cy="61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I</a:t>
            </a:r>
            <a:r>
              <a:rPr lang="fr">
                <a:latin typeface="Lato"/>
                <a:ea typeface="Lato"/>
                <a:cs typeface="Lato"/>
                <a:sym typeface="Lato"/>
              </a:rPr>
              <a:t>ntégrité de l’Information</a:t>
            </a:r>
            <a:endParaRPr>
              <a:latin typeface="Lato"/>
              <a:ea typeface="Lato"/>
              <a:cs typeface="Lato"/>
              <a:sym typeface="Lato"/>
            </a:endParaRPr>
          </a:p>
          <a:p>
            <a:pPr indent="0" lvl="0" marL="0" rtl="0" algn="ctr">
              <a:spcBef>
                <a:spcPts val="0"/>
              </a:spcBef>
              <a:spcAft>
                <a:spcPts val="0"/>
              </a:spcAft>
              <a:buNone/>
            </a:pPr>
            <a:r>
              <a:rPr b="1" i="1" lang="fr">
                <a:latin typeface="Lato"/>
                <a:ea typeface="Lato"/>
                <a:cs typeface="Lato"/>
                <a:sym typeface="Lato"/>
              </a:rPr>
              <a:t>I</a:t>
            </a:r>
            <a:r>
              <a:rPr i="1" lang="fr">
                <a:latin typeface="Lato"/>
                <a:ea typeface="Lato"/>
                <a:cs typeface="Lato"/>
                <a:sym typeface="Lato"/>
              </a:rPr>
              <a:t>ntegrity</a:t>
            </a:r>
            <a:endParaRPr>
              <a:latin typeface="Lato"/>
              <a:ea typeface="Lato"/>
              <a:cs typeface="Lato"/>
              <a:sym typeface="Lato"/>
            </a:endParaRPr>
          </a:p>
        </p:txBody>
      </p:sp>
      <p:sp>
        <p:nvSpPr>
          <p:cNvPr id="521" name="Google Shape;521;p50"/>
          <p:cNvSpPr/>
          <p:nvPr/>
        </p:nvSpPr>
        <p:spPr>
          <a:xfrm>
            <a:off x="6102300" y="1540063"/>
            <a:ext cx="2734500" cy="61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a:t>
            </a:r>
            <a:r>
              <a:rPr lang="fr">
                <a:latin typeface="Lato"/>
                <a:ea typeface="Lato"/>
                <a:cs typeface="Lato"/>
                <a:sym typeface="Lato"/>
              </a:rPr>
              <a:t>isponibilité des données</a:t>
            </a:r>
            <a:endParaRPr>
              <a:latin typeface="Lato"/>
              <a:ea typeface="Lato"/>
              <a:cs typeface="Lato"/>
              <a:sym typeface="Lato"/>
            </a:endParaRPr>
          </a:p>
          <a:p>
            <a:pPr indent="0" lvl="0" marL="0" rtl="0" algn="ctr">
              <a:spcBef>
                <a:spcPts val="0"/>
              </a:spcBef>
              <a:spcAft>
                <a:spcPts val="0"/>
              </a:spcAft>
              <a:buNone/>
            </a:pPr>
            <a:r>
              <a:rPr b="1" i="1" lang="fr">
                <a:latin typeface="Lato"/>
                <a:ea typeface="Lato"/>
                <a:cs typeface="Lato"/>
                <a:sym typeface="Lato"/>
              </a:rPr>
              <a:t>A</a:t>
            </a:r>
            <a:r>
              <a:rPr i="1" lang="fr">
                <a:latin typeface="Lato"/>
                <a:ea typeface="Lato"/>
                <a:cs typeface="Lato"/>
                <a:sym typeface="Lato"/>
              </a:rPr>
              <a:t>vailability</a:t>
            </a:r>
            <a:endParaRPr i="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i="1" sz="2000"/>
          </a:p>
          <a:p>
            <a:pPr indent="0" lvl="0" marL="0" rtl="0" algn="l">
              <a:spcBef>
                <a:spcPts val="0"/>
              </a:spcBef>
              <a:spcAft>
                <a:spcPts val="0"/>
              </a:spcAft>
              <a:buNone/>
            </a:pPr>
            <a:r>
              <a:rPr i="1" lang="fr" sz="2000"/>
              <a:t>Qu’est ce que la gouvernance informatique ?</a:t>
            </a:r>
            <a:endParaRPr i="1" sz="2000"/>
          </a:p>
        </p:txBody>
      </p:sp>
      <p:sp>
        <p:nvSpPr>
          <p:cNvPr id="368" name="Google Shape;368;p33"/>
          <p:cNvSpPr txBox="1"/>
          <p:nvPr>
            <p:ph idx="1" type="body"/>
          </p:nvPr>
        </p:nvSpPr>
        <p:spPr>
          <a:xfrm>
            <a:off x="1140000" y="1728475"/>
            <a:ext cx="7196400" cy="20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La </a:t>
            </a:r>
            <a:r>
              <a:rPr b="1" lang="fr"/>
              <a:t>gouvernance informatique</a:t>
            </a:r>
            <a:r>
              <a:rPr lang="fr"/>
              <a:t>, les </a:t>
            </a:r>
            <a:r>
              <a:rPr b="1" lang="fr"/>
              <a:t>normes </a:t>
            </a:r>
            <a:r>
              <a:rPr lang="fr"/>
              <a:t>et les </a:t>
            </a:r>
            <a:r>
              <a:rPr b="1" lang="fr"/>
              <a:t>standards </a:t>
            </a:r>
            <a:r>
              <a:rPr lang="fr"/>
              <a:t>forment le socle sur lequel repose la </a:t>
            </a:r>
            <a:r>
              <a:rPr b="1" lang="fr"/>
              <a:t>fiabilité</a:t>
            </a:r>
            <a:r>
              <a:rPr lang="fr"/>
              <a:t>, la </a:t>
            </a:r>
            <a:r>
              <a:rPr b="1" lang="fr"/>
              <a:t>sécurité </a:t>
            </a:r>
            <a:r>
              <a:rPr lang="fr"/>
              <a:t>et la </a:t>
            </a:r>
            <a:r>
              <a:rPr b="1" lang="fr"/>
              <a:t>conformité </a:t>
            </a:r>
            <a:r>
              <a:rPr lang="fr"/>
              <a:t>des systèmes informatiques modernes. </a:t>
            </a:r>
            <a:endParaRPr/>
          </a:p>
        </p:txBody>
      </p:sp>
      <p:pic>
        <p:nvPicPr>
          <p:cNvPr id="369" name="Google Shape;369;p33"/>
          <p:cNvPicPr preferRelativeResize="0"/>
          <p:nvPr/>
        </p:nvPicPr>
        <p:blipFill>
          <a:blip r:embed="rId3">
            <a:alphaModFix/>
          </a:blip>
          <a:stretch>
            <a:fillRect/>
          </a:stretch>
        </p:blipFill>
        <p:spPr>
          <a:xfrm>
            <a:off x="3073625" y="3251828"/>
            <a:ext cx="2996751" cy="128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ITIL </a:t>
            </a:r>
            <a:endParaRPr/>
          </a:p>
          <a:p>
            <a:pPr indent="0" lvl="0" marL="0" rtl="0" algn="l">
              <a:spcBef>
                <a:spcPts val="0"/>
              </a:spcBef>
              <a:spcAft>
                <a:spcPts val="0"/>
              </a:spcAft>
              <a:buNone/>
            </a:pPr>
            <a:r>
              <a:rPr i="1" lang="fr" sz="2200"/>
              <a:t>(Information Technology Infrastructure Library)</a:t>
            </a:r>
            <a:endParaRPr i="1" sz="2200"/>
          </a:p>
        </p:txBody>
      </p:sp>
      <p:sp>
        <p:nvSpPr>
          <p:cNvPr id="527" name="Google Shape;527;p51"/>
          <p:cNvSpPr txBox="1"/>
          <p:nvPr>
            <p:ph idx="1" type="body"/>
          </p:nvPr>
        </p:nvSpPr>
        <p:spPr>
          <a:xfrm>
            <a:off x="1297500" y="1567550"/>
            <a:ext cx="7038900" cy="1004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a:t>ITIL est un ensemble de bonnes pratiques pour la gestion des services informatiques. Il propose un cadre pour la planification, la mise en œuvre et la gestion des services informatiques afin d'optimiser la valeur pour l'entreprise.</a:t>
            </a:r>
            <a:endParaRPr/>
          </a:p>
        </p:txBody>
      </p:sp>
      <p:pic>
        <p:nvPicPr>
          <p:cNvPr id="528" name="Google Shape;528;p51"/>
          <p:cNvPicPr preferRelativeResize="0"/>
          <p:nvPr/>
        </p:nvPicPr>
        <p:blipFill>
          <a:blip r:embed="rId3">
            <a:alphaModFix/>
          </a:blip>
          <a:stretch>
            <a:fillRect/>
          </a:stretch>
        </p:blipFill>
        <p:spPr>
          <a:xfrm>
            <a:off x="3321525" y="2504200"/>
            <a:ext cx="2990850" cy="1371600"/>
          </a:xfrm>
          <a:prstGeom prst="rect">
            <a:avLst/>
          </a:prstGeom>
          <a:noFill/>
          <a:ln>
            <a:noFill/>
          </a:ln>
        </p:spPr>
      </p:pic>
      <p:sp>
        <p:nvSpPr>
          <p:cNvPr id="529" name="Google Shape;529;p51"/>
          <p:cNvSpPr txBox="1"/>
          <p:nvPr/>
        </p:nvSpPr>
        <p:spPr>
          <a:xfrm>
            <a:off x="3321600" y="3945150"/>
            <a:ext cx="29907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200">
                <a:solidFill>
                  <a:schemeClr val="lt1"/>
                </a:solidFill>
                <a:latin typeface="Lato"/>
                <a:ea typeface="Lato"/>
                <a:cs typeface="Lato"/>
                <a:sym typeface="Lato"/>
              </a:rPr>
              <a:t>Release de l’ITIL V4 (28 février 2019)</a:t>
            </a:r>
            <a:endParaRPr i="1" sz="12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ISO 9001 </a:t>
            </a:r>
            <a:endParaRPr/>
          </a:p>
        </p:txBody>
      </p:sp>
      <p:sp>
        <p:nvSpPr>
          <p:cNvPr id="535" name="Google Shape;535;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a:t>L'ISO 9001 est une norme de gestion de la qualité qui peut s'appliquer aux services informatiques. Elle met l'accent sur la satisfaction du client, l'amélioration continue et la gestion efficace des processus.</a:t>
            </a:r>
            <a:endParaRPr/>
          </a:p>
        </p:txBody>
      </p:sp>
      <p:pic>
        <p:nvPicPr>
          <p:cNvPr id="536" name="Google Shape;536;p52"/>
          <p:cNvPicPr preferRelativeResize="0"/>
          <p:nvPr/>
        </p:nvPicPr>
        <p:blipFill>
          <a:blip r:embed="rId3">
            <a:alphaModFix/>
          </a:blip>
          <a:stretch>
            <a:fillRect/>
          </a:stretch>
        </p:blipFill>
        <p:spPr>
          <a:xfrm>
            <a:off x="3454663" y="2519675"/>
            <a:ext cx="2234674" cy="186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3"/>
          <p:cNvSpPr txBox="1"/>
          <p:nvPr>
            <p:ph type="title"/>
          </p:nvPr>
        </p:nvSpPr>
        <p:spPr>
          <a:xfrm>
            <a:off x="1297500" y="393750"/>
            <a:ext cx="7567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PCI DSS</a:t>
            </a:r>
            <a:endParaRPr/>
          </a:p>
          <a:p>
            <a:pPr indent="0" lvl="0" marL="0" rtl="0" algn="l">
              <a:spcBef>
                <a:spcPts val="0"/>
              </a:spcBef>
              <a:spcAft>
                <a:spcPts val="0"/>
              </a:spcAft>
              <a:buNone/>
            </a:pPr>
            <a:r>
              <a:rPr i="1" lang="fr" sz="2200"/>
              <a:t>(Payment Card Industry Data Security Standard)</a:t>
            </a:r>
            <a:endParaRPr i="1" sz="2200"/>
          </a:p>
        </p:txBody>
      </p:sp>
      <p:sp>
        <p:nvSpPr>
          <p:cNvPr id="542" name="Google Shape;542;p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La norme de sécurité des données de l'industrie des cartes de paiement (PCI DSS) définit les exigences de sécurité pour les organisations qui traitent des paiements par carte. Elle vise à protéger les données des titulaires de cartes de crédit.</a:t>
            </a:r>
            <a:endParaRPr/>
          </a:p>
        </p:txBody>
      </p:sp>
      <p:pic>
        <p:nvPicPr>
          <p:cNvPr id="543" name="Google Shape;543;p53"/>
          <p:cNvPicPr preferRelativeResize="0"/>
          <p:nvPr/>
        </p:nvPicPr>
        <p:blipFill>
          <a:blip r:embed="rId3">
            <a:alphaModFix/>
          </a:blip>
          <a:stretch>
            <a:fillRect/>
          </a:stretch>
        </p:blipFill>
        <p:spPr>
          <a:xfrm>
            <a:off x="3664750" y="2690891"/>
            <a:ext cx="1814501" cy="95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Etude de cas</a:t>
            </a:r>
            <a:endParaRPr/>
          </a:p>
          <a:p>
            <a:pPr indent="0" lvl="0" marL="0" rtl="0" algn="l">
              <a:spcBef>
                <a:spcPts val="0"/>
              </a:spcBef>
              <a:spcAft>
                <a:spcPts val="0"/>
              </a:spcAft>
              <a:buNone/>
            </a:pPr>
            <a:r>
              <a:rPr lang="fr"/>
              <a:t>Mise en conformité </a:t>
            </a:r>
            <a:endParaRPr/>
          </a:p>
        </p:txBody>
      </p:sp>
      <p:sp>
        <p:nvSpPr>
          <p:cNvPr id="549" name="Google Shape;549;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Mise en conformité ISO 27001 pour une entreprise de Services Financiers. </a:t>
            </a:r>
            <a:endParaRPr/>
          </a:p>
          <a:p>
            <a:pPr indent="0" lvl="0" marL="0" rtl="0" algn="l">
              <a:spcBef>
                <a:spcPts val="1600"/>
              </a:spcBef>
              <a:spcAft>
                <a:spcPts val="0"/>
              </a:spcAft>
              <a:buNone/>
            </a:pPr>
            <a:r>
              <a:rPr lang="fr"/>
              <a:t>Une entreprise de services financiers opère dans un environnement hautement réglementé et  gère des informations sensibles telles que les données personnelles des clients et les informations financières. Cette dernière souhaite renforcer sa sécurité de l'information et garantir la conformité avec la norme ISO 27001.</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fr"/>
              <a:t>La suite dans le Github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56" name="Google Shape;556;p55"/>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57" name="Google Shape;557;p55"/>
          <p:cNvSpPr/>
          <p:nvPr/>
        </p:nvSpPr>
        <p:spPr>
          <a:xfrm>
            <a:off x="3949749" y="1092919"/>
            <a:ext cx="4673400" cy="20829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000000"/>
              </a:buClr>
              <a:buSzPts val="3300"/>
              <a:buFont typeface="Inter"/>
              <a:buNone/>
            </a:pPr>
            <a:r>
              <a:rPr b="1" i="0" lang="fr" sz="3300" u="none" cap="none" strike="noStrike">
                <a:solidFill>
                  <a:srgbClr val="000000"/>
                </a:solidFill>
                <a:latin typeface="Inter"/>
                <a:ea typeface="Inter"/>
                <a:cs typeface="Inter"/>
                <a:sym typeface="Inter"/>
              </a:rPr>
              <a:t>Rôles et responsabilités dans la gestion des systèmes d'informations</a:t>
            </a:r>
            <a:endParaRPr b="0" i="0" sz="3300" u="none" cap="none" strike="noStrike">
              <a:solidFill>
                <a:schemeClr val="dk1"/>
              </a:solidFill>
              <a:latin typeface="Calibri"/>
              <a:ea typeface="Calibri"/>
              <a:cs typeface="Calibri"/>
              <a:sym typeface="Calibri"/>
            </a:endParaRPr>
          </a:p>
        </p:txBody>
      </p:sp>
      <p:sp>
        <p:nvSpPr>
          <p:cNvPr id="558" name="Google Shape;558;p55"/>
          <p:cNvSpPr/>
          <p:nvPr/>
        </p:nvSpPr>
        <p:spPr>
          <a:xfrm>
            <a:off x="3949749" y="4146203"/>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La gestion des systèmes d'informations implique la collaboration de différents acteurs au sein de l'organisation. Voici les principaux acteurs et leurs fonctions :</a:t>
            </a:r>
            <a:endParaRPr b="0" i="0" sz="1100" u="none" cap="none" strike="noStrike">
              <a:solidFill>
                <a:schemeClr val="dk1"/>
              </a:solidFill>
              <a:latin typeface="Calibri"/>
              <a:ea typeface="Calibri"/>
              <a:cs typeface="Calibri"/>
              <a:sym typeface="Calibri"/>
            </a:endParaRPr>
          </a:p>
        </p:txBody>
      </p:sp>
      <p:pic>
        <p:nvPicPr>
          <p:cNvPr descr="preencoded.png" id="559" name="Google Shape;559;p55"/>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Rôles et responsabilités des SI </a:t>
            </a:r>
            <a:endParaRPr/>
          </a:p>
        </p:txBody>
      </p:sp>
      <p:sp>
        <p:nvSpPr>
          <p:cNvPr id="565" name="Google Shape;565;p56"/>
          <p:cNvSpPr/>
          <p:nvPr/>
        </p:nvSpPr>
        <p:spPr>
          <a:xfrm>
            <a:off x="3155425" y="2700200"/>
            <a:ext cx="2826000" cy="58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direction générale</a:t>
            </a:r>
            <a:endParaRPr>
              <a:latin typeface="Lato"/>
              <a:ea typeface="Lato"/>
              <a:cs typeface="Lato"/>
              <a:sym typeface="Lato"/>
            </a:endParaRPr>
          </a:p>
        </p:txBody>
      </p:sp>
      <p:sp>
        <p:nvSpPr>
          <p:cNvPr id="566" name="Google Shape;566;p56"/>
          <p:cNvSpPr/>
          <p:nvPr/>
        </p:nvSpPr>
        <p:spPr>
          <a:xfrm>
            <a:off x="110050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Définir la stratégie globale à long terme</a:t>
            </a:r>
            <a:endParaRPr>
              <a:latin typeface="Lato"/>
              <a:ea typeface="Lato"/>
              <a:cs typeface="Lato"/>
              <a:sym typeface="Lato"/>
            </a:endParaRPr>
          </a:p>
        </p:txBody>
      </p:sp>
      <p:sp>
        <p:nvSpPr>
          <p:cNvPr id="567" name="Google Shape;567;p56"/>
          <p:cNvSpPr/>
          <p:nvPr/>
        </p:nvSpPr>
        <p:spPr>
          <a:xfrm>
            <a:off x="524735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Allouer des ressources</a:t>
            </a:r>
            <a:endParaRPr>
              <a:latin typeface="Lato"/>
              <a:ea typeface="Lato"/>
              <a:cs typeface="Lato"/>
              <a:sym typeface="Lato"/>
            </a:endParaRPr>
          </a:p>
        </p:txBody>
      </p:sp>
      <p:sp>
        <p:nvSpPr>
          <p:cNvPr id="568" name="Google Shape;568;p56"/>
          <p:cNvSpPr/>
          <p:nvPr/>
        </p:nvSpPr>
        <p:spPr>
          <a:xfrm>
            <a:off x="1100500" y="373027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Superviser la gouvernance</a:t>
            </a:r>
            <a:endParaRPr>
              <a:latin typeface="Lato"/>
              <a:ea typeface="Lato"/>
              <a:cs typeface="Lato"/>
              <a:sym typeface="Lato"/>
            </a:endParaRPr>
          </a:p>
        </p:txBody>
      </p:sp>
      <p:sp>
        <p:nvSpPr>
          <p:cNvPr id="569" name="Google Shape;569;p56"/>
          <p:cNvSpPr/>
          <p:nvPr/>
        </p:nvSpPr>
        <p:spPr>
          <a:xfrm>
            <a:off x="5247350" y="373027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Créer de la valeur</a:t>
            </a:r>
            <a:endParaRPr>
              <a:latin typeface="Lato"/>
              <a:ea typeface="Lato"/>
              <a:cs typeface="Lato"/>
              <a:sym typeface="Lato"/>
            </a:endParaRPr>
          </a:p>
        </p:txBody>
      </p:sp>
      <p:cxnSp>
        <p:nvCxnSpPr>
          <p:cNvPr id="570" name="Google Shape;570;p56"/>
          <p:cNvCxnSpPr>
            <a:stCxn id="565" idx="1"/>
            <a:endCxn id="566" idx="2"/>
          </p:cNvCxnSpPr>
          <p:nvPr/>
        </p:nvCxnSpPr>
        <p:spPr>
          <a:xfrm rot="10800000">
            <a:off x="2397325" y="2250200"/>
            <a:ext cx="758100" cy="740100"/>
          </a:xfrm>
          <a:prstGeom prst="curvedConnector2">
            <a:avLst/>
          </a:prstGeom>
          <a:noFill/>
          <a:ln cap="flat" cmpd="sng" w="9525">
            <a:solidFill>
              <a:schemeClr val="dk2"/>
            </a:solidFill>
            <a:prstDash val="solid"/>
            <a:round/>
            <a:headEnd len="med" w="med" type="none"/>
            <a:tailEnd len="med" w="med" type="none"/>
          </a:ln>
        </p:spPr>
      </p:cxnSp>
      <p:cxnSp>
        <p:nvCxnSpPr>
          <p:cNvPr id="571" name="Google Shape;571;p56"/>
          <p:cNvCxnSpPr>
            <a:stCxn id="565" idx="1"/>
            <a:endCxn id="568" idx="0"/>
          </p:cNvCxnSpPr>
          <p:nvPr/>
        </p:nvCxnSpPr>
        <p:spPr>
          <a:xfrm flipH="1">
            <a:off x="2397325" y="2990300"/>
            <a:ext cx="758100" cy="740100"/>
          </a:xfrm>
          <a:prstGeom prst="curvedConnector2">
            <a:avLst/>
          </a:prstGeom>
          <a:noFill/>
          <a:ln cap="flat" cmpd="sng" w="9525">
            <a:solidFill>
              <a:schemeClr val="dk2"/>
            </a:solidFill>
            <a:prstDash val="solid"/>
            <a:round/>
            <a:headEnd len="med" w="med" type="none"/>
            <a:tailEnd len="med" w="med" type="none"/>
          </a:ln>
        </p:spPr>
      </p:cxnSp>
      <p:cxnSp>
        <p:nvCxnSpPr>
          <p:cNvPr id="572" name="Google Shape;572;p56"/>
          <p:cNvCxnSpPr>
            <a:stCxn id="565" idx="3"/>
            <a:endCxn id="567" idx="2"/>
          </p:cNvCxnSpPr>
          <p:nvPr/>
        </p:nvCxnSpPr>
        <p:spPr>
          <a:xfrm flipH="1" rot="10800000">
            <a:off x="5981425" y="2250200"/>
            <a:ext cx="562800" cy="740100"/>
          </a:xfrm>
          <a:prstGeom prst="curvedConnector2">
            <a:avLst/>
          </a:prstGeom>
          <a:noFill/>
          <a:ln cap="flat" cmpd="sng" w="9525">
            <a:solidFill>
              <a:schemeClr val="dk2"/>
            </a:solidFill>
            <a:prstDash val="solid"/>
            <a:round/>
            <a:headEnd len="med" w="med" type="none"/>
            <a:tailEnd len="med" w="med" type="none"/>
          </a:ln>
        </p:spPr>
      </p:cxnSp>
      <p:cxnSp>
        <p:nvCxnSpPr>
          <p:cNvPr id="573" name="Google Shape;573;p56"/>
          <p:cNvCxnSpPr>
            <a:stCxn id="565" idx="3"/>
            <a:endCxn id="569" idx="0"/>
          </p:cNvCxnSpPr>
          <p:nvPr/>
        </p:nvCxnSpPr>
        <p:spPr>
          <a:xfrm>
            <a:off x="5981425" y="2990300"/>
            <a:ext cx="562800" cy="7401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Rôles et responsabilités des SI </a:t>
            </a:r>
            <a:endParaRPr/>
          </a:p>
        </p:txBody>
      </p:sp>
      <p:sp>
        <p:nvSpPr>
          <p:cNvPr id="579" name="Google Shape;579;p57"/>
          <p:cNvSpPr/>
          <p:nvPr/>
        </p:nvSpPr>
        <p:spPr>
          <a:xfrm>
            <a:off x="3155425" y="2700200"/>
            <a:ext cx="2826000" cy="58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Le RSI</a:t>
            </a:r>
            <a:endParaRPr sz="1200">
              <a:latin typeface="Lato"/>
              <a:ea typeface="Lato"/>
              <a:cs typeface="Lato"/>
              <a:sym typeface="Lato"/>
            </a:endParaRPr>
          </a:p>
          <a:p>
            <a:pPr indent="0" lvl="0" marL="0" rtl="0" algn="ctr">
              <a:spcBef>
                <a:spcPts val="0"/>
              </a:spcBef>
              <a:spcAft>
                <a:spcPts val="0"/>
              </a:spcAft>
              <a:buNone/>
            </a:pPr>
            <a:r>
              <a:rPr lang="fr" sz="1200">
                <a:latin typeface="Lato"/>
                <a:ea typeface="Lato"/>
                <a:cs typeface="Lato"/>
                <a:sym typeface="Lato"/>
              </a:rPr>
              <a:t>Responsable des Systèmes d’Informations </a:t>
            </a:r>
            <a:endParaRPr sz="1200">
              <a:latin typeface="Lato"/>
              <a:ea typeface="Lato"/>
              <a:cs typeface="Lato"/>
              <a:sym typeface="Lato"/>
            </a:endParaRPr>
          </a:p>
        </p:txBody>
      </p:sp>
      <p:sp>
        <p:nvSpPr>
          <p:cNvPr id="580" name="Google Shape;580;p57"/>
          <p:cNvSpPr/>
          <p:nvPr/>
        </p:nvSpPr>
        <p:spPr>
          <a:xfrm>
            <a:off x="110050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Chargé de la gestion globale des SI</a:t>
            </a:r>
            <a:endParaRPr>
              <a:latin typeface="Lato"/>
              <a:ea typeface="Lato"/>
              <a:cs typeface="Lato"/>
              <a:sym typeface="Lato"/>
            </a:endParaRPr>
          </a:p>
        </p:txBody>
      </p:sp>
      <p:sp>
        <p:nvSpPr>
          <p:cNvPr id="581" name="Google Shape;581;p57"/>
          <p:cNvSpPr/>
          <p:nvPr/>
        </p:nvSpPr>
        <p:spPr>
          <a:xfrm>
            <a:off x="524735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 projets informatiques</a:t>
            </a:r>
            <a:endParaRPr>
              <a:latin typeface="Lato"/>
              <a:ea typeface="Lato"/>
              <a:cs typeface="Lato"/>
              <a:sym typeface="Lato"/>
            </a:endParaRPr>
          </a:p>
        </p:txBody>
      </p:sp>
      <p:sp>
        <p:nvSpPr>
          <p:cNvPr id="582" name="Google Shape;582;p57"/>
          <p:cNvSpPr/>
          <p:nvPr/>
        </p:nvSpPr>
        <p:spPr>
          <a:xfrm>
            <a:off x="3275250" y="3940650"/>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Optimisation des ressources informatiques</a:t>
            </a:r>
            <a:endParaRPr>
              <a:latin typeface="Lato"/>
              <a:ea typeface="Lato"/>
              <a:cs typeface="Lato"/>
              <a:sym typeface="Lato"/>
            </a:endParaRPr>
          </a:p>
        </p:txBody>
      </p:sp>
      <p:cxnSp>
        <p:nvCxnSpPr>
          <p:cNvPr id="583" name="Google Shape;583;p57"/>
          <p:cNvCxnSpPr>
            <a:stCxn id="580" idx="2"/>
            <a:endCxn id="579" idx="1"/>
          </p:cNvCxnSpPr>
          <p:nvPr/>
        </p:nvCxnSpPr>
        <p:spPr>
          <a:xfrm flipH="1" rot="-5400000">
            <a:off x="2406250" y="2241325"/>
            <a:ext cx="740100" cy="758100"/>
          </a:xfrm>
          <a:prstGeom prst="curvedConnector2">
            <a:avLst/>
          </a:prstGeom>
          <a:noFill/>
          <a:ln cap="flat" cmpd="sng" w="9525">
            <a:solidFill>
              <a:schemeClr val="dk2"/>
            </a:solidFill>
            <a:prstDash val="solid"/>
            <a:round/>
            <a:headEnd len="med" w="med" type="none"/>
            <a:tailEnd len="med" w="med" type="none"/>
          </a:ln>
        </p:spPr>
      </p:cxnSp>
      <p:cxnSp>
        <p:nvCxnSpPr>
          <p:cNvPr id="584" name="Google Shape;584;p57"/>
          <p:cNvCxnSpPr>
            <a:endCxn id="579" idx="3"/>
          </p:cNvCxnSpPr>
          <p:nvPr/>
        </p:nvCxnSpPr>
        <p:spPr>
          <a:xfrm rot="5400000">
            <a:off x="5892775" y="2338850"/>
            <a:ext cx="740100" cy="562800"/>
          </a:xfrm>
          <a:prstGeom prst="curvedConnector2">
            <a:avLst/>
          </a:prstGeom>
          <a:noFill/>
          <a:ln cap="flat" cmpd="sng" w="9525">
            <a:solidFill>
              <a:schemeClr val="dk2"/>
            </a:solidFill>
            <a:prstDash val="solid"/>
            <a:round/>
            <a:headEnd len="med" w="med" type="none"/>
            <a:tailEnd len="med" w="med" type="none"/>
          </a:ln>
        </p:spPr>
      </p:cxnSp>
      <p:cxnSp>
        <p:nvCxnSpPr>
          <p:cNvPr id="585" name="Google Shape;585;p57"/>
          <p:cNvCxnSpPr>
            <a:stCxn id="579" idx="2"/>
            <a:endCxn id="582" idx="0"/>
          </p:cNvCxnSpPr>
          <p:nvPr/>
        </p:nvCxnSpPr>
        <p:spPr>
          <a:xfrm flipH="1" rot="-5400000">
            <a:off x="4240075" y="3608750"/>
            <a:ext cx="660300" cy="3600"/>
          </a:xfrm>
          <a:prstGeom prst="curved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Rôles et responsabilités des SI </a:t>
            </a:r>
            <a:endParaRPr/>
          </a:p>
        </p:txBody>
      </p:sp>
      <p:sp>
        <p:nvSpPr>
          <p:cNvPr id="591" name="Google Shape;591;p58"/>
          <p:cNvSpPr/>
          <p:nvPr/>
        </p:nvSpPr>
        <p:spPr>
          <a:xfrm>
            <a:off x="3155425" y="2700200"/>
            <a:ext cx="2826000" cy="58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L’équipe informatique</a:t>
            </a:r>
            <a:endParaRPr>
              <a:latin typeface="Lato"/>
              <a:ea typeface="Lato"/>
              <a:cs typeface="Lato"/>
              <a:sym typeface="Lato"/>
            </a:endParaRPr>
          </a:p>
        </p:txBody>
      </p:sp>
      <p:sp>
        <p:nvSpPr>
          <p:cNvPr id="592" name="Google Shape;592;p58"/>
          <p:cNvSpPr/>
          <p:nvPr/>
        </p:nvSpPr>
        <p:spPr>
          <a:xfrm>
            <a:off x="110050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Maintenance des systèmes</a:t>
            </a:r>
            <a:endParaRPr>
              <a:latin typeface="Lato"/>
              <a:ea typeface="Lato"/>
              <a:cs typeface="Lato"/>
              <a:sym typeface="Lato"/>
            </a:endParaRPr>
          </a:p>
        </p:txBody>
      </p:sp>
      <p:sp>
        <p:nvSpPr>
          <p:cNvPr id="593" name="Google Shape;593;p58"/>
          <p:cNvSpPr/>
          <p:nvPr/>
        </p:nvSpPr>
        <p:spPr>
          <a:xfrm>
            <a:off x="524735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Développement et Intégration</a:t>
            </a:r>
            <a:endParaRPr>
              <a:latin typeface="Lato"/>
              <a:ea typeface="Lato"/>
              <a:cs typeface="Lato"/>
              <a:sym typeface="Lato"/>
            </a:endParaRPr>
          </a:p>
        </p:txBody>
      </p:sp>
      <p:sp>
        <p:nvSpPr>
          <p:cNvPr id="594" name="Google Shape;594;p58"/>
          <p:cNvSpPr/>
          <p:nvPr/>
        </p:nvSpPr>
        <p:spPr>
          <a:xfrm>
            <a:off x="1100500" y="373027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BDD</a:t>
            </a:r>
            <a:endParaRPr>
              <a:latin typeface="Lato"/>
              <a:ea typeface="Lato"/>
              <a:cs typeface="Lato"/>
              <a:sym typeface="Lato"/>
            </a:endParaRPr>
          </a:p>
        </p:txBody>
      </p:sp>
      <p:sp>
        <p:nvSpPr>
          <p:cNvPr id="595" name="Google Shape;595;p58"/>
          <p:cNvSpPr/>
          <p:nvPr/>
        </p:nvSpPr>
        <p:spPr>
          <a:xfrm>
            <a:off x="5247350" y="373027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incidents</a:t>
            </a:r>
            <a:endParaRPr>
              <a:latin typeface="Lato"/>
              <a:ea typeface="Lato"/>
              <a:cs typeface="Lato"/>
              <a:sym typeface="Lato"/>
            </a:endParaRPr>
          </a:p>
        </p:txBody>
      </p:sp>
      <p:cxnSp>
        <p:nvCxnSpPr>
          <p:cNvPr id="596" name="Google Shape;596;p58"/>
          <p:cNvCxnSpPr>
            <a:stCxn id="591" idx="1"/>
            <a:endCxn id="592" idx="2"/>
          </p:cNvCxnSpPr>
          <p:nvPr/>
        </p:nvCxnSpPr>
        <p:spPr>
          <a:xfrm rot="10800000">
            <a:off x="2397325" y="2250200"/>
            <a:ext cx="758100" cy="740100"/>
          </a:xfrm>
          <a:prstGeom prst="curvedConnector2">
            <a:avLst/>
          </a:prstGeom>
          <a:noFill/>
          <a:ln cap="flat" cmpd="sng" w="9525">
            <a:solidFill>
              <a:schemeClr val="dk2"/>
            </a:solidFill>
            <a:prstDash val="solid"/>
            <a:round/>
            <a:headEnd len="med" w="med" type="none"/>
            <a:tailEnd len="med" w="med" type="none"/>
          </a:ln>
        </p:spPr>
      </p:cxnSp>
      <p:cxnSp>
        <p:nvCxnSpPr>
          <p:cNvPr id="597" name="Google Shape;597;p58"/>
          <p:cNvCxnSpPr>
            <a:stCxn id="591" idx="1"/>
            <a:endCxn id="594" idx="0"/>
          </p:cNvCxnSpPr>
          <p:nvPr/>
        </p:nvCxnSpPr>
        <p:spPr>
          <a:xfrm flipH="1">
            <a:off x="2397325" y="2990300"/>
            <a:ext cx="758100" cy="740100"/>
          </a:xfrm>
          <a:prstGeom prst="curvedConnector2">
            <a:avLst/>
          </a:prstGeom>
          <a:noFill/>
          <a:ln cap="flat" cmpd="sng" w="9525">
            <a:solidFill>
              <a:schemeClr val="dk2"/>
            </a:solidFill>
            <a:prstDash val="solid"/>
            <a:round/>
            <a:headEnd len="med" w="med" type="none"/>
            <a:tailEnd len="med" w="med" type="none"/>
          </a:ln>
        </p:spPr>
      </p:cxnSp>
      <p:cxnSp>
        <p:nvCxnSpPr>
          <p:cNvPr id="598" name="Google Shape;598;p58"/>
          <p:cNvCxnSpPr>
            <a:stCxn id="591" idx="3"/>
            <a:endCxn id="593" idx="2"/>
          </p:cNvCxnSpPr>
          <p:nvPr/>
        </p:nvCxnSpPr>
        <p:spPr>
          <a:xfrm flipH="1" rot="10800000">
            <a:off x="5981425" y="2250200"/>
            <a:ext cx="562800" cy="740100"/>
          </a:xfrm>
          <a:prstGeom prst="curvedConnector2">
            <a:avLst/>
          </a:prstGeom>
          <a:noFill/>
          <a:ln cap="flat" cmpd="sng" w="9525">
            <a:solidFill>
              <a:schemeClr val="dk2"/>
            </a:solidFill>
            <a:prstDash val="solid"/>
            <a:round/>
            <a:headEnd len="med" w="med" type="none"/>
            <a:tailEnd len="med" w="med" type="none"/>
          </a:ln>
        </p:spPr>
      </p:cxnSp>
      <p:cxnSp>
        <p:nvCxnSpPr>
          <p:cNvPr id="599" name="Google Shape;599;p58"/>
          <p:cNvCxnSpPr>
            <a:stCxn id="591" idx="3"/>
            <a:endCxn id="595" idx="0"/>
          </p:cNvCxnSpPr>
          <p:nvPr/>
        </p:nvCxnSpPr>
        <p:spPr>
          <a:xfrm>
            <a:off x="5981425" y="2990300"/>
            <a:ext cx="562800" cy="7401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Rôles et responsabilités des SI </a:t>
            </a:r>
            <a:endParaRPr/>
          </a:p>
        </p:txBody>
      </p:sp>
      <p:sp>
        <p:nvSpPr>
          <p:cNvPr id="605" name="Google Shape;605;p59"/>
          <p:cNvSpPr/>
          <p:nvPr/>
        </p:nvSpPr>
        <p:spPr>
          <a:xfrm>
            <a:off x="3155425" y="2700200"/>
            <a:ext cx="2826000" cy="58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Utilisateurs métier</a:t>
            </a:r>
            <a:endParaRPr>
              <a:latin typeface="Lato"/>
              <a:ea typeface="Lato"/>
              <a:cs typeface="Lato"/>
              <a:sym typeface="Lato"/>
            </a:endParaRPr>
          </a:p>
        </p:txBody>
      </p:sp>
      <p:sp>
        <p:nvSpPr>
          <p:cNvPr id="606" name="Google Shape;606;p59"/>
          <p:cNvSpPr/>
          <p:nvPr/>
        </p:nvSpPr>
        <p:spPr>
          <a:xfrm>
            <a:off x="1100500" y="1649725"/>
            <a:ext cx="2749500" cy="708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Connaissance des processus métier et des besoins opérationnels</a:t>
            </a:r>
            <a:endParaRPr>
              <a:latin typeface="Lato"/>
              <a:ea typeface="Lato"/>
              <a:cs typeface="Lato"/>
              <a:sym typeface="Lato"/>
            </a:endParaRPr>
          </a:p>
        </p:txBody>
      </p:sp>
      <p:sp>
        <p:nvSpPr>
          <p:cNvPr id="607" name="Google Shape;607;p59"/>
          <p:cNvSpPr/>
          <p:nvPr/>
        </p:nvSpPr>
        <p:spPr>
          <a:xfrm>
            <a:off x="5333075" y="1649725"/>
            <a:ext cx="2826000" cy="708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Interaction avec l’équipe informatique pour résoudre les problèmes et les demandes</a:t>
            </a:r>
            <a:endParaRPr>
              <a:latin typeface="Lato"/>
              <a:ea typeface="Lato"/>
              <a:cs typeface="Lato"/>
              <a:sym typeface="Lato"/>
            </a:endParaRPr>
          </a:p>
        </p:txBody>
      </p:sp>
      <p:sp>
        <p:nvSpPr>
          <p:cNvPr id="608" name="Google Shape;608;p59"/>
          <p:cNvSpPr/>
          <p:nvPr/>
        </p:nvSpPr>
        <p:spPr>
          <a:xfrm>
            <a:off x="3060925" y="3738850"/>
            <a:ext cx="3015000" cy="840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Saisie des données et exploitation des fonctionnalités des SI pour une utilisation correcte</a:t>
            </a:r>
            <a:endParaRPr>
              <a:latin typeface="Lato"/>
              <a:ea typeface="Lato"/>
              <a:cs typeface="Lato"/>
              <a:sym typeface="Lato"/>
            </a:endParaRPr>
          </a:p>
        </p:txBody>
      </p:sp>
      <p:cxnSp>
        <p:nvCxnSpPr>
          <p:cNvPr id="609" name="Google Shape;609;p59"/>
          <p:cNvCxnSpPr>
            <a:stCxn id="606" idx="2"/>
            <a:endCxn id="605" idx="1"/>
          </p:cNvCxnSpPr>
          <p:nvPr/>
        </p:nvCxnSpPr>
        <p:spPr>
          <a:xfrm flipH="1" rot="-5400000">
            <a:off x="2499250" y="2334325"/>
            <a:ext cx="632100" cy="680100"/>
          </a:xfrm>
          <a:prstGeom prst="curvedConnector2">
            <a:avLst/>
          </a:prstGeom>
          <a:noFill/>
          <a:ln cap="flat" cmpd="sng" w="9525">
            <a:solidFill>
              <a:schemeClr val="dk2"/>
            </a:solidFill>
            <a:prstDash val="solid"/>
            <a:round/>
            <a:headEnd len="med" w="med" type="none"/>
            <a:tailEnd len="med" w="med" type="none"/>
          </a:ln>
        </p:spPr>
      </p:cxnSp>
      <p:cxnSp>
        <p:nvCxnSpPr>
          <p:cNvPr id="610" name="Google Shape;610;p59"/>
          <p:cNvCxnSpPr>
            <a:stCxn id="607" idx="2"/>
            <a:endCxn id="605" idx="3"/>
          </p:cNvCxnSpPr>
          <p:nvPr/>
        </p:nvCxnSpPr>
        <p:spPr>
          <a:xfrm rot="5400000">
            <a:off x="6047675" y="2292025"/>
            <a:ext cx="632100" cy="764700"/>
          </a:xfrm>
          <a:prstGeom prst="curvedConnector2">
            <a:avLst/>
          </a:prstGeom>
          <a:noFill/>
          <a:ln cap="flat" cmpd="sng" w="9525">
            <a:solidFill>
              <a:schemeClr val="dk2"/>
            </a:solidFill>
            <a:prstDash val="solid"/>
            <a:round/>
            <a:headEnd len="med" w="med" type="none"/>
            <a:tailEnd len="med" w="med" type="none"/>
          </a:ln>
        </p:spPr>
      </p:cxnSp>
      <p:cxnSp>
        <p:nvCxnSpPr>
          <p:cNvPr id="611" name="Google Shape;611;p59"/>
          <p:cNvCxnSpPr>
            <a:stCxn id="605" idx="2"/>
            <a:endCxn id="608" idx="0"/>
          </p:cNvCxnSpPr>
          <p:nvPr/>
        </p:nvCxnSpPr>
        <p:spPr>
          <a:xfrm flipH="1" rot="-5400000">
            <a:off x="4339525" y="3509300"/>
            <a:ext cx="458400" cy="600"/>
          </a:xfrm>
          <a:prstGeom prst="curvedConnector3">
            <a:avLst>
              <a:gd fmla="val 500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Rôles et responsabilités des SI </a:t>
            </a:r>
            <a:endParaRPr/>
          </a:p>
        </p:txBody>
      </p:sp>
      <p:sp>
        <p:nvSpPr>
          <p:cNvPr id="617" name="Google Shape;617;p60"/>
          <p:cNvSpPr/>
          <p:nvPr/>
        </p:nvSpPr>
        <p:spPr>
          <a:xfrm>
            <a:off x="3155425" y="2700200"/>
            <a:ext cx="2826000" cy="58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Fournisseurs externes</a:t>
            </a:r>
            <a:endParaRPr>
              <a:latin typeface="Lato"/>
              <a:ea typeface="Lato"/>
              <a:cs typeface="Lato"/>
              <a:sym typeface="Lato"/>
            </a:endParaRPr>
          </a:p>
        </p:txBody>
      </p:sp>
      <p:sp>
        <p:nvSpPr>
          <p:cNvPr id="618" name="Google Shape;618;p60"/>
          <p:cNvSpPr/>
          <p:nvPr/>
        </p:nvSpPr>
        <p:spPr>
          <a:xfrm>
            <a:off x="85190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Hébergement Cloud</a:t>
            </a:r>
            <a:endParaRPr>
              <a:latin typeface="Lato"/>
              <a:ea typeface="Lato"/>
              <a:cs typeface="Lato"/>
              <a:sym typeface="Lato"/>
            </a:endParaRPr>
          </a:p>
        </p:txBody>
      </p:sp>
      <p:sp>
        <p:nvSpPr>
          <p:cNvPr id="619" name="Google Shape;619;p60"/>
          <p:cNvSpPr/>
          <p:nvPr/>
        </p:nvSpPr>
        <p:spPr>
          <a:xfrm>
            <a:off x="5247350" y="1757725"/>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Dev d’applis spécifiques</a:t>
            </a:r>
            <a:endParaRPr>
              <a:latin typeface="Lato"/>
              <a:ea typeface="Lato"/>
              <a:cs typeface="Lato"/>
              <a:sym typeface="Lato"/>
            </a:endParaRPr>
          </a:p>
        </p:txBody>
      </p:sp>
      <p:sp>
        <p:nvSpPr>
          <p:cNvPr id="620" name="Google Shape;620;p60"/>
          <p:cNvSpPr/>
          <p:nvPr/>
        </p:nvSpPr>
        <p:spPr>
          <a:xfrm>
            <a:off x="3271675" y="4124600"/>
            <a:ext cx="2593500" cy="492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Support technique et sécu info</a:t>
            </a:r>
            <a:endParaRPr>
              <a:latin typeface="Lato"/>
              <a:ea typeface="Lato"/>
              <a:cs typeface="Lato"/>
              <a:sym typeface="Lato"/>
            </a:endParaRPr>
          </a:p>
        </p:txBody>
      </p:sp>
      <p:cxnSp>
        <p:nvCxnSpPr>
          <p:cNvPr id="621" name="Google Shape;621;p60"/>
          <p:cNvCxnSpPr>
            <a:stCxn id="618" idx="2"/>
            <a:endCxn id="617" idx="1"/>
          </p:cNvCxnSpPr>
          <p:nvPr/>
        </p:nvCxnSpPr>
        <p:spPr>
          <a:xfrm flipH="1" rot="-5400000">
            <a:off x="2282000" y="2116975"/>
            <a:ext cx="740100" cy="1006800"/>
          </a:xfrm>
          <a:prstGeom prst="curvedConnector2">
            <a:avLst/>
          </a:prstGeom>
          <a:noFill/>
          <a:ln cap="flat" cmpd="sng" w="9525">
            <a:solidFill>
              <a:schemeClr val="dk2"/>
            </a:solidFill>
            <a:prstDash val="solid"/>
            <a:round/>
            <a:headEnd len="med" w="med" type="none"/>
            <a:tailEnd len="med" w="med" type="none"/>
          </a:ln>
        </p:spPr>
      </p:cxnSp>
      <p:cxnSp>
        <p:nvCxnSpPr>
          <p:cNvPr id="622" name="Google Shape;622;p60"/>
          <p:cNvCxnSpPr>
            <a:stCxn id="619" idx="2"/>
            <a:endCxn id="617" idx="3"/>
          </p:cNvCxnSpPr>
          <p:nvPr/>
        </p:nvCxnSpPr>
        <p:spPr>
          <a:xfrm rot="5400000">
            <a:off x="5892650" y="2338975"/>
            <a:ext cx="740100" cy="562800"/>
          </a:xfrm>
          <a:prstGeom prst="curvedConnector2">
            <a:avLst/>
          </a:prstGeom>
          <a:noFill/>
          <a:ln cap="flat" cmpd="sng" w="9525">
            <a:solidFill>
              <a:schemeClr val="dk2"/>
            </a:solidFill>
            <a:prstDash val="solid"/>
            <a:round/>
            <a:headEnd len="med" w="med" type="none"/>
            <a:tailEnd len="med" w="med" type="none"/>
          </a:ln>
        </p:spPr>
      </p:cxnSp>
      <p:cxnSp>
        <p:nvCxnSpPr>
          <p:cNvPr id="623" name="Google Shape;623;p60"/>
          <p:cNvCxnSpPr>
            <a:stCxn id="617" idx="2"/>
            <a:endCxn id="620" idx="0"/>
          </p:cNvCxnSpPr>
          <p:nvPr/>
        </p:nvCxnSpPr>
        <p:spPr>
          <a:xfrm flipH="1" rot="-5400000">
            <a:off x="4146625" y="3702200"/>
            <a:ext cx="844200" cy="6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i="1" sz="2000"/>
          </a:p>
          <a:p>
            <a:pPr indent="0" lvl="0" marL="0" rtl="0" algn="l">
              <a:spcBef>
                <a:spcPts val="0"/>
              </a:spcBef>
              <a:spcAft>
                <a:spcPts val="0"/>
              </a:spcAft>
              <a:buNone/>
            </a:pPr>
            <a:r>
              <a:rPr i="1" lang="fr" sz="2000"/>
              <a:t>Qu’est ce que la gouvernance informatique ?</a:t>
            </a:r>
            <a:endParaRPr/>
          </a:p>
        </p:txBody>
      </p:sp>
      <p:sp>
        <p:nvSpPr>
          <p:cNvPr id="375" name="Google Shape;375;p34"/>
          <p:cNvSpPr txBox="1"/>
          <p:nvPr>
            <p:ph idx="1" type="body"/>
          </p:nvPr>
        </p:nvSpPr>
        <p:spPr>
          <a:xfrm>
            <a:off x="1297500" y="1338950"/>
            <a:ext cx="7038900" cy="12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a:t>
            </a:r>
            <a:r>
              <a:rPr b="1" lang="fr"/>
              <a:t>gouvernance informatique</a:t>
            </a:r>
            <a:r>
              <a:rPr lang="fr"/>
              <a:t> se réfère à l'ensemble des </a:t>
            </a:r>
            <a:r>
              <a:rPr b="1" lang="fr"/>
              <a:t>règles</a:t>
            </a:r>
            <a:r>
              <a:rPr lang="fr"/>
              <a:t>, des </a:t>
            </a:r>
            <a:r>
              <a:rPr b="1" lang="fr"/>
              <a:t>processus </a:t>
            </a:r>
            <a:r>
              <a:rPr lang="fr"/>
              <a:t>et des </a:t>
            </a:r>
            <a:r>
              <a:rPr b="1" lang="fr"/>
              <a:t>pratiques </a:t>
            </a:r>
            <a:r>
              <a:rPr lang="fr"/>
              <a:t>qui guident la manière dont une organisation utilise ses ressources informatiques pour atteindre ses </a:t>
            </a:r>
            <a:r>
              <a:rPr b="1" lang="fr"/>
              <a:t>objectifs stratégiques</a:t>
            </a:r>
            <a:r>
              <a:rPr lang="fr"/>
              <a:t>. Cela inclut la </a:t>
            </a:r>
            <a:r>
              <a:rPr b="1" lang="fr"/>
              <a:t>prise de décisions</a:t>
            </a:r>
            <a:r>
              <a:rPr lang="fr"/>
              <a:t>, la </a:t>
            </a:r>
            <a:r>
              <a:rPr b="1" lang="fr"/>
              <a:t>gestion des risques</a:t>
            </a:r>
            <a:r>
              <a:rPr lang="fr"/>
              <a:t>, la conformité aux </a:t>
            </a:r>
            <a:r>
              <a:rPr b="1" lang="fr"/>
              <a:t>normes </a:t>
            </a:r>
            <a:r>
              <a:rPr lang="fr"/>
              <a:t>et la </a:t>
            </a:r>
            <a:r>
              <a:rPr b="1" lang="fr"/>
              <a:t>supervision </a:t>
            </a:r>
            <a:r>
              <a:rPr lang="fr"/>
              <a:t>des opérations informatiques.</a:t>
            </a:r>
            <a:endParaRPr/>
          </a:p>
          <a:p>
            <a:pPr indent="0" lvl="0" marL="0" rtl="0" algn="ctr">
              <a:spcBef>
                <a:spcPts val="1600"/>
              </a:spcBef>
              <a:spcAft>
                <a:spcPts val="1600"/>
              </a:spcAft>
              <a:buNone/>
            </a:pPr>
            <a:r>
              <a:rPr i="1" lang="fr"/>
              <a:t>Nous étudierons la gouvernance dans le cours 3 “La Gouvernance Informatique”</a:t>
            </a:r>
            <a:endParaRPr i="1"/>
          </a:p>
        </p:txBody>
      </p:sp>
      <p:pic>
        <p:nvPicPr>
          <p:cNvPr id="376" name="Google Shape;376;p34"/>
          <p:cNvPicPr preferRelativeResize="0"/>
          <p:nvPr/>
        </p:nvPicPr>
        <p:blipFill>
          <a:blip r:embed="rId3">
            <a:alphaModFix/>
          </a:blip>
          <a:stretch>
            <a:fillRect/>
          </a:stretch>
        </p:blipFill>
        <p:spPr>
          <a:xfrm>
            <a:off x="3520000" y="2900675"/>
            <a:ext cx="2593901" cy="19454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Management : Alignement sur la stratégie d’entreprise</a:t>
            </a:r>
            <a:endParaRPr/>
          </a:p>
        </p:txBody>
      </p:sp>
      <p:sp>
        <p:nvSpPr>
          <p:cNvPr id="629" name="Google Shape;629;p61"/>
          <p:cNvSpPr txBox="1"/>
          <p:nvPr>
            <p:ph idx="1" type="body"/>
          </p:nvPr>
        </p:nvSpPr>
        <p:spPr>
          <a:xfrm>
            <a:off x="1297500" y="1567550"/>
            <a:ext cx="7038900" cy="6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Les systèmes d’informations doivent être alignés sur la stratégie globale de l’entreprise pour maximiser leurs valeurs.</a:t>
            </a:r>
            <a:endParaRPr/>
          </a:p>
        </p:txBody>
      </p:sp>
      <p:sp>
        <p:nvSpPr>
          <p:cNvPr id="630" name="Google Shape;630;p61"/>
          <p:cNvSpPr/>
          <p:nvPr/>
        </p:nvSpPr>
        <p:spPr>
          <a:xfrm>
            <a:off x="1501025" y="2590675"/>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Identification des objectifs stratégiques de l’entreprise</a:t>
            </a:r>
            <a:endParaRPr>
              <a:latin typeface="Lato"/>
              <a:ea typeface="Lato"/>
              <a:cs typeface="Lato"/>
              <a:sym typeface="Lato"/>
            </a:endParaRPr>
          </a:p>
        </p:txBody>
      </p:sp>
      <p:sp>
        <p:nvSpPr>
          <p:cNvPr id="631" name="Google Shape;631;p61"/>
          <p:cNvSpPr/>
          <p:nvPr/>
        </p:nvSpPr>
        <p:spPr>
          <a:xfrm>
            <a:off x="3762600" y="2590675"/>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Intégration des SI dans les processus métiers</a:t>
            </a:r>
            <a:endParaRPr>
              <a:latin typeface="Lato"/>
              <a:ea typeface="Lato"/>
              <a:cs typeface="Lato"/>
              <a:sym typeface="Lato"/>
            </a:endParaRPr>
          </a:p>
        </p:txBody>
      </p:sp>
      <p:sp>
        <p:nvSpPr>
          <p:cNvPr id="632" name="Google Shape;632;p61"/>
          <p:cNvSpPr/>
          <p:nvPr/>
        </p:nvSpPr>
        <p:spPr>
          <a:xfrm>
            <a:off x="6024175" y="2590675"/>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Communication/Collaboration avec les parties prenantes</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Management : Alignement sur la stratégie d’entreprise</a:t>
            </a:r>
            <a:endParaRPr/>
          </a:p>
        </p:txBody>
      </p:sp>
      <p:sp>
        <p:nvSpPr>
          <p:cNvPr id="638" name="Google Shape;638;p62"/>
          <p:cNvSpPr/>
          <p:nvPr/>
        </p:nvSpPr>
        <p:spPr>
          <a:xfrm>
            <a:off x="1362300" y="1448750"/>
            <a:ext cx="6974100" cy="3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Identification des objectifs stratégiques de l’entreprise</a:t>
            </a:r>
            <a:endParaRPr>
              <a:latin typeface="Lato"/>
              <a:ea typeface="Lato"/>
              <a:cs typeface="Lato"/>
              <a:sym typeface="Lato"/>
            </a:endParaRPr>
          </a:p>
        </p:txBody>
      </p:sp>
      <p:sp>
        <p:nvSpPr>
          <p:cNvPr id="639" name="Google Shape;639;p62"/>
          <p:cNvSpPr/>
          <p:nvPr/>
        </p:nvSpPr>
        <p:spPr>
          <a:xfrm>
            <a:off x="1381000" y="1930600"/>
            <a:ext cx="6955500" cy="208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Identifier les objectifs stratégiques afin de trouver comment les systèmes d’information peuvent les soutenirs ( Processus, Méthodes, Outils)</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Déterminer les investissements nécessaires pour tendre vers les objectifs visés.</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Management : Alignement sur la stratégie d’entreprise</a:t>
            </a:r>
            <a:endParaRPr/>
          </a:p>
        </p:txBody>
      </p:sp>
      <p:sp>
        <p:nvSpPr>
          <p:cNvPr id="645" name="Google Shape;645;p63"/>
          <p:cNvSpPr/>
          <p:nvPr/>
        </p:nvSpPr>
        <p:spPr>
          <a:xfrm>
            <a:off x="1362300" y="1448750"/>
            <a:ext cx="6974100" cy="3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Intégration des SI dans les processus métiers</a:t>
            </a:r>
            <a:endParaRPr>
              <a:latin typeface="Lato"/>
              <a:ea typeface="Lato"/>
              <a:cs typeface="Lato"/>
              <a:sym typeface="Lato"/>
            </a:endParaRPr>
          </a:p>
        </p:txBody>
      </p:sp>
      <p:sp>
        <p:nvSpPr>
          <p:cNvPr id="646" name="Google Shape;646;p63"/>
          <p:cNvSpPr/>
          <p:nvPr/>
        </p:nvSpPr>
        <p:spPr>
          <a:xfrm>
            <a:off x="1381000" y="1930600"/>
            <a:ext cx="6955500" cy="208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Intégrer les SI dans les processus métiers pour les accompagner et faciliter leur travail.</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Rationaliser les processus de travail et éviter les pertes de temps et la qualité des données.</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Management : Alignement sur la stratégie d’entreprise</a:t>
            </a:r>
            <a:endParaRPr/>
          </a:p>
        </p:txBody>
      </p:sp>
      <p:sp>
        <p:nvSpPr>
          <p:cNvPr id="652" name="Google Shape;652;p64"/>
          <p:cNvSpPr/>
          <p:nvPr/>
        </p:nvSpPr>
        <p:spPr>
          <a:xfrm>
            <a:off x="1362300" y="1448750"/>
            <a:ext cx="6974100" cy="3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Communication/Collaboration avec les parties prenantes</a:t>
            </a:r>
            <a:endParaRPr>
              <a:latin typeface="Lato"/>
              <a:ea typeface="Lato"/>
              <a:cs typeface="Lato"/>
              <a:sym typeface="Lato"/>
            </a:endParaRPr>
          </a:p>
        </p:txBody>
      </p:sp>
      <p:sp>
        <p:nvSpPr>
          <p:cNvPr id="653" name="Google Shape;653;p64"/>
          <p:cNvSpPr/>
          <p:nvPr/>
        </p:nvSpPr>
        <p:spPr>
          <a:xfrm>
            <a:off x="1381000" y="1930600"/>
            <a:ext cx="6955500" cy="208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Identifier plus rapidement les exigences des SI pour le besoin opérationnel</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S’assurer que les SI respectent la conformité aux normes et réglementations.</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Alignement stratégique dans la gouvernance des SI</a:t>
            </a:r>
            <a:endParaRPr/>
          </a:p>
        </p:txBody>
      </p:sp>
      <p:sp>
        <p:nvSpPr>
          <p:cNvPr id="659" name="Google Shape;659;p65"/>
          <p:cNvSpPr/>
          <p:nvPr/>
        </p:nvSpPr>
        <p:spPr>
          <a:xfrm>
            <a:off x="1139400" y="15877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Comprendre les besoins de l’entreprise</a:t>
            </a:r>
            <a:endParaRPr>
              <a:latin typeface="Lato"/>
              <a:ea typeface="Lato"/>
              <a:cs typeface="Lato"/>
              <a:sym typeface="Lato"/>
            </a:endParaRPr>
          </a:p>
        </p:txBody>
      </p:sp>
      <p:sp>
        <p:nvSpPr>
          <p:cNvPr id="660" name="Google Shape;660;p65"/>
          <p:cNvSpPr/>
          <p:nvPr/>
        </p:nvSpPr>
        <p:spPr>
          <a:xfrm>
            <a:off x="3400625" y="15877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Définitions des contributions</a:t>
            </a:r>
            <a:endParaRPr>
              <a:latin typeface="Lato"/>
              <a:ea typeface="Lato"/>
              <a:cs typeface="Lato"/>
              <a:sym typeface="Lato"/>
            </a:endParaRPr>
          </a:p>
        </p:txBody>
      </p:sp>
      <p:sp>
        <p:nvSpPr>
          <p:cNvPr id="661" name="Google Shape;661;p65"/>
          <p:cNvSpPr/>
          <p:nvPr/>
        </p:nvSpPr>
        <p:spPr>
          <a:xfrm>
            <a:off x="5661850" y="15877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Cohérence avec les priorités</a:t>
            </a:r>
            <a:endParaRPr>
              <a:latin typeface="Lato"/>
              <a:ea typeface="Lato"/>
              <a:cs typeface="Lato"/>
              <a:sym typeface="Lato"/>
            </a:endParaRPr>
          </a:p>
        </p:txBody>
      </p:sp>
      <p:sp>
        <p:nvSpPr>
          <p:cNvPr id="662" name="Google Shape;662;p65"/>
          <p:cNvSpPr/>
          <p:nvPr/>
        </p:nvSpPr>
        <p:spPr>
          <a:xfrm>
            <a:off x="1139525" y="2353675"/>
            <a:ext cx="2108700" cy="21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compréhension claire des objectifs et des besoins de l’entreprise permet de bien définir sa roadmap et sa stratégie.</a:t>
            </a:r>
            <a:endParaRPr>
              <a:latin typeface="Lato"/>
              <a:ea typeface="Lato"/>
              <a:cs typeface="Lato"/>
              <a:sym typeface="Lato"/>
            </a:endParaRPr>
          </a:p>
        </p:txBody>
      </p:sp>
      <p:sp>
        <p:nvSpPr>
          <p:cNvPr id="663" name="Google Shape;663;p65"/>
          <p:cNvSpPr/>
          <p:nvPr/>
        </p:nvSpPr>
        <p:spPr>
          <a:xfrm>
            <a:off x="3400625" y="2353675"/>
            <a:ext cx="2108700" cy="21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réalisation des objectifs de l’entreprise passe par une gouvernance et des contributions clairement définies</a:t>
            </a:r>
            <a:endParaRPr>
              <a:latin typeface="Lato"/>
              <a:ea typeface="Lato"/>
              <a:cs typeface="Lato"/>
              <a:sym typeface="Lato"/>
            </a:endParaRPr>
          </a:p>
        </p:txBody>
      </p:sp>
      <p:sp>
        <p:nvSpPr>
          <p:cNvPr id="664" name="Google Shape;664;p65"/>
          <p:cNvSpPr/>
          <p:nvPr/>
        </p:nvSpPr>
        <p:spPr>
          <a:xfrm>
            <a:off x="5661725" y="2353675"/>
            <a:ext cx="2108700" cy="21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Pour garantir l’alignement stratégique, les investissements technologiques doivent être cohérents avec les priorités de l’entreprise.</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Gestion des risques des SI</a:t>
            </a:r>
            <a:endParaRPr/>
          </a:p>
        </p:txBody>
      </p:sp>
      <p:sp>
        <p:nvSpPr>
          <p:cNvPr id="670" name="Google Shape;670;p66"/>
          <p:cNvSpPr/>
          <p:nvPr/>
        </p:nvSpPr>
        <p:spPr>
          <a:xfrm>
            <a:off x="1297500" y="15534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Identification des risques</a:t>
            </a:r>
            <a:endParaRPr>
              <a:latin typeface="Lato"/>
              <a:ea typeface="Lato"/>
              <a:cs typeface="Lato"/>
              <a:sym typeface="Lato"/>
            </a:endParaRPr>
          </a:p>
        </p:txBody>
      </p:sp>
      <p:sp>
        <p:nvSpPr>
          <p:cNvPr id="671" name="Google Shape;671;p66"/>
          <p:cNvSpPr/>
          <p:nvPr/>
        </p:nvSpPr>
        <p:spPr>
          <a:xfrm>
            <a:off x="3644450" y="15534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Evaluation des risques</a:t>
            </a:r>
            <a:endParaRPr>
              <a:latin typeface="Lato"/>
              <a:ea typeface="Lato"/>
              <a:cs typeface="Lato"/>
              <a:sym typeface="Lato"/>
            </a:endParaRPr>
          </a:p>
        </p:txBody>
      </p:sp>
      <p:sp>
        <p:nvSpPr>
          <p:cNvPr id="672" name="Google Shape;672;p66"/>
          <p:cNvSpPr/>
          <p:nvPr/>
        </p:nvSpPr>
        <p:spPr>
          <a:xfrm>
            <a:off x="5991400" y="1553400"/>
            <a:ext cx="2108700" cy="62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risques</a:t>
            </a:r>
            <a:endParaRPr>
              <a:latin typeface="Lato"/>
              <a:ea typeface="Lato"/>
              <a:cs typeface="Lato"/>
              <a:sym typeface="Lato"/>
            </a:endParaRPr>
          </a:p>
        </p:txBody>
      </p:sp>
      <p:sp>
        <p:nvSpPr>
          <p:cNvPr id="673" name="Google Shape;673;p66"/>
          <p:cNvSpPr/>
          <p:nvPr/>
        </p:nvSpPr>
        <p:spPr>
          <a:xfrm>
            <a:off x="1320750" y="2424750"/>
            <a:ext cx="2062200" cy="239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L’identification des risques liés aux SI est le premier pas pour une gestion efficace des SI</a:t>
            </a:r>
            <a:endParaRPr>
              <a:latin typeface="Lato"/>
              <a:ea typeface="Lato"/>
              <a:cs typeface="Lato"/>
              <a:sym typeface="Lato"/>
            </a:endParaRPr>
          </a:p>
        </p:txBody>
      </p:sp>
      <p:sp>
        <p:nvSpPr>
          <p:cNvPr id="674" name="Google Shape;674;p66"/>
          <p:cNvSpPr/>
          <p:nvPr/>
        </p:nvSpPr>
        <p:spPr>
          <a:xfrm>
            <a:off x="3667700" y="2424750"/>
            <a:ext cx="2062200" cy="239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L’évaluation des risques informatiques permet de déterminer leur gravité et de prioriser les actions de gestion des risques</a:t>
            </a:r>
            <a:endParaRPr>
              <a:latin typeface="Lato"/>
              <a:ea typeface="Lato"/>
              <a:cs typeface="Lato"/>
              <a:sym typeface="Lato"/>
            </a:endParaRPr>
          </a:p>
        </p:txBody>
      </p:sp>
      <p:sp>
        <p:nvSpPr>
          <p:cNvPr id="675" name="Google Shape;675;p66"/>
          <p:cNvSpPr/>
          <p:nvPr/>
        </p:nvSpPr>
        <p:spPr>
          <a:xfrm>
            <a:off x="6014650" y="2424750"/>
            <a:ext cx="2062200" cy="239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Vise à réduire les vulnérabilités des SI et à garantir la continuité des opérations. Elle inclut également des mécanismes de contrôle et de surveillance pour détecter et prévenir les risques potentiels</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Sécurité des systèmes d’information</a:t>
            </a:r>
            <a:endParaRPr/>
          </a:p>
        </p:txBody>
      </p:sp>
      <p:sp>
        <p:nvSpPr>
          <p:cNvPr id="681" name="Google Shape;681;p67"/>
          <p:cNvSpPr/>
          <p:nvPr/>
        </p:nvSpPr>
        <p:spPr>
          <a:xfrm>
            <a:off x="1457225" y="1504475"/>
            <a:ext cx="2638500" cy="7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Protection des données</a:t>
            </a:r>
            <a:endParaRPr>
              <a:latin typeface="Lato"/>
              <a:ea typeface="Lato"/>
              <a:cs typeface="Lato"/>
              <a:sym typeface="Lato"/>
            </a:endParaRPr>
          </a:p>
        </p:txBody>
      </p:sp>
      <p:sp>
        <p:nvSpPr>
          <p:cNvPr id="682" name="Google Shape;682;p67"/>
          <p:cNvSpPr/>
          <p:nvPr/>
        </p:nvSpPr>
        <p:spPr>
          <a:xfrm>
            <a:off x="4572000" y="1504475"/>
            <a:ext cx="2638500" cy="7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risques</a:t>
            </a:r>
            <a:endParaRPr>
              <a:latin typeface="Lato"/>
              <a:ea typeface="Lato"/>
              <a:cs typeface="Lato"/>
              <a:sym typeface="Lato"/>
            </a:endParaRPr>
          </a:p>
        </p:txBody>
      </p:sp>
      <p:sp>
        <p:nvSpPr>
          <p:cNvPr id="683" name="Google Shape;683;p67"/>
          <p:cNvSpPr/>
          <p:nvPr/>
        </p:nvSpPr>
        <p:spPr>
          <a:xfrm>
            <a:off x="1457225" y="2571750"/>
            <a:ext cx="2638500" cy="7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Sécurité des réseaux</a:t>
            </a:r>
            <a:endParaRPr>
              <a:latin typeface="Lato"/>
              <a:ea typeface="Lato"/>
              <a:cs typeface="Lato"/>
              <a:sym typeface="Lato"/>
            </a:endParaRPr>
          </a:p>
        </p:txBody>
      </p:sp>
      <p:sp>
        <p:nvSpPr>
          <p:cNvPr id="684" name="Google Shape;684;p67"/>
          <p:cNvSpPr/>
          <p:nvPr/>
        </p:nvSpPr>
        <p:spPr>
          <a:xfrm>
            <a:off x="4572000" y="2571750"/>
            <a:ext cx="2638500" cy="7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des incidents de sécurité</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L’auditeur : Audit et évaluation des systèmes d'information</a:t>
            </a:r>
            <a:endParaRPr/>
          </a:p>
        </p:txBody>
      </p:sp>
      <p:sp>
        <p:nvSpPr>
          <p:cNvPr id="690" name="Google Shape;690;p68"/>
          <p:cNvSpPr/>
          <p:nvPr/>
        </p:nvSpPr>
        <p:spPr>
          <a:xfrm>
            <a:off x="1297500" y="1534800"/>
            <a:ext cx="2760000" cy="71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Identifier les forces et les faiblesses des SI</a:t>
            </a:r>
            <a:endParaRPr>
              <a:latin typeface="Lato"/>
              <a:ea typeface="Lato"/>
              <a:cs typeface="Lato"/>
              <a:sym typeface="Lato"/>
            </a:endParaRPr>
          </a:p>
        </p:txBody>
      </p:sp>
      <p:sp>
        <p:nvSpPr>
          <p:cNvPr id="691" name="Google Shape;691;p68"/>
          <p:cNvSpPr/>
          <p:nvPr/>
        </p:nvSpPr>
        <p:spPr>
          <a:xfrm>
            <a:off x="1297500" y="3132825"/>
            <a:ext cx="2638500" cy="74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Vérifier la conformité</a:t>
            </a:r>
            <a:endParaRPr>
              <a:latin typeface="Lato"/>
              <a:ea typeface="Lato"/>
              <a:cs typeface="Lato"/>
              <a:sym typeface="Lato"/>
            </a:endParaRPr>
          </a:p>
        </p:txBody>
      </p:sp>
      <p:sp>
        <p:nvSpPr>
          <p:cNvPr id="692" name="Google Shape;692;p68"/>
          <p:cNvSpPr/>
          <p:nvPr/>
        </p:nvSpPr>
        <p:spPr>
          <a:xfrm>
            <a:off x="5210625" y="1534800"/>
            <a:ext cx="2760000" cy="71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Evaluer la performance des systèmes d’information</a:t>
            </a:r>
            <a:endParaRPr>
              <a:latin typeface="Lato"/>
              <a:ea typeface="Lato"/>
              <a:cs typeface="Lato"/>
              <a:sym typeface="Lato"/>
            </a:endParaRPr>
          </a:p>
        </p:txBody>
      </p:sp>
      <p:sp>
        <p:nvSpPr>
          <p:cNvPr id="693" name="Google Shape;693;p68"/>
          <p:cNvSpPr/>
          <p:nvPr/>
        </p:nvSpPr>
        <p:spPr>
          <a:xfrm>
            <a:off x="5210625" y="3163125"/>
            <a:ext cx="2760000" cy="71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Proposer des améliorations et des solutions</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9"/>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00" name="Google Shape;700;p69"/>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01" name="Google Shape;701;p69"/>
          <p:cNvSpPr/>
          <p:nvPr/>
        </p:nvSpPr>
        <p:spPr>
          <a:xfrm>
            <a:off x="3949749" y="1020068"/>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000000"/>
              </a:buClr>
              <a:buSzPts val="3300"/>
              <a:buFont typeface="Inter"/>
              <a:buNone/>
            </a:pPr>
            <a:r>
              <a:rPr b="1" i="0" lang="fr" sz="3300" u="none" cap="none" strike="noStrike">
                <a:solidFill>
                  <a:srgbClr val="000000"/>
                </a:solidFill>
                <a:latin typeface="Inter"/>
                <a:ea typeface="Inter"/>
                <a:cs typeface="Inter"/>
                <a:sym typeface="Inter"/>
              </a:rPr>
              <a:t>Méthodologies de gestion des systèmes d'informations</a:t>
            </a:r>
            <a:endParaRPr b="0" i="0" sz="3300" u="none" cap="none" strike="noStrike">
              <a:solidFill>
                <a:schemeClr val="dk1"/>
              </a:solidFill>
              <a:latin typeface="Calibri"/>
              <a:ea typeface="Calibri"/>
              <a:cs typeface="Calibri"/>
              <a:sym typeface="Calibri"/>
            </a:endParaRPr>
          </a:p>
        </p:txBody>
      </p:sp>
      <p:sp>
        <p:nvSpPr>
          <p:cNvPr id="702" name="Google Shape;702;p69"/>
          <p:cNvSpPr/>
          <p:nvPr/>
        </p:nvSpPr>
        <p:spPr>
          <a:xfrm>
            <a:off x="3949749" y="2790602"/>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La gestion des systèmes d'information (SI) nécessite l'utilisation de méthodologies spécifiques pour planifier, organiser, mettre en œuvre, contrôler et améliorer les activités liées aux SI. Les méthodologies de gestion des SI fournissent un cadre structuré pour assurer une gestion efficace, sécurisée et alignée sur les objectifs de l'entreprise. Voici quelques-unes des méthodologies couramment utilisées :</a:t>
            </a:r>
            <a:endParaRPr b="0" i="0" sz="1100" u="none" cap="none" strike="noStrike">
              <a:solidFill>
                <a:schemeClr val="dk1"/>
              </a:solidFill>
              <a:latin typeface="Calibri"/>
              <a:ea typeface="Calibri"/>
              <a:cs typeface="Calibri"/>
              <a:sym typeface="Calibri"/>
            </a:endParaRPr>
          </a:p>
        </p:txBody>
      </p:sp>
      <p:pic>
        <p:nvPicPr>
          <p:cNvPr descr="preencoded.png" id="703" name="Google Shape;703;p69"/>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0"/>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0" name="Google Shape;710;p70"/>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1" name="Google Shape;711;p70"/>
          <p:cNvSpPr/>
          <p:nvPr/>
        </p:nvSpPr>
        <p:spPr>
          <a:xfrm>
            <a:off x="1273746" y="1126777"/>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00"/>
              </a:buClr>
              <a:buSzPts val="2700"/>
              <a:buFont typeface="Inter"/>
              <a:buNone/>
            </a:pPr>
            <a:r>
              <a:rPr b="1" i="0" lang="fr" sz="2700" u="none" cap="none" strike="noStrike">
                <a:solidFill>
                  <a:srgbClr val="000000"/>
                </a:solidFill>
                <a:latin typeface="Inter"/>
                <a:ea typeface="Inter"/>
                <a:cs typeface="Inter"/>
                <a:sym typeface="Inter"/>
              </a:rPr>
              <a:t>1. Méthodologies de gestion des systèmes d'informations</a:t>
            </a:r>
            <a:endParaRPr b="0" i="0" sz="2700" u="none" cap="none" strike="noStrike">
              <a:solidFill>
                <a:schemeClr val="dk1"/>
              </a:solidFill>
              <a:latin typeface="Calibri"/>
              <a:ea typeface="Calibri"/>
              <a:cs typeface="Calibri"/>
              <a:sym typeface="Calibri"/>
            </a:endParaRPr>
          </a:p>
        </p:txBody>
      </p:sp>
      <p:sp>
        <p:nvSpPr>
          <p:cNvPr id="712" name="Google Shape;712;p70"/>
          <p:cNvSpPr/>
          <p:nvPr/>
        </p:nvSpPr>
        <p:spPr>
          <a:xfrm>
            <a:off x="1273746" y="2203028"/>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3" name="Google Shape;713;p70"/>
          <p:cNvSpPr/>
          <p:nvPr/>
        </p:nvSpPr>
        <p:spPr>
          <a:xfrm>
            <a:off x="1632496" y="2350517"/>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ITIL</a:t>
            </a:r>
            <a:endParaRPr b="0" i="0" sz="1400" u="none" cap="none" strike="noStrike">
              <a:solidFill>
                <a:schemeClr val="dk1"/>
              </a:solidFill>
              <a:latin typeface="Calibri"/>
              <a:ea typeface="Calibri"/>
              <a:cs typeface="Calibri"/>
              <a:sym typeface="Calibri"/>
            </a:endParaRPr>
          </a:p>
        </p:txBody>
      </p:sp>
      <p:sp>
        <p:nvSpPr>
          <p:cNvPr id="714" name="Google Shape;714;p70"/>
          <p:cNvSpPr/>
          <p:nvPr/>
        </p:nvSpPr>
        <p:spPr>
          <a:xfrm>
            <a:off x="3518893" y="2203028"/>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5" name="Google Shape;715;p70"/>
          <p:cNvSpPr/>
          <p:nvPr/>
        </p:nvSpPr>
        <p:spPr>
          <a:xfrm>
            <a:off x="3877643" y="2350517"/>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COBIT</a:t>
            </a:r>
            <a:endParaRPr b="0" i="0" sz="1400" u="none" cap="none" strike="noStrike">
              <a:solidFill>
                <a:schemeClr val="dk1"/>
              </a:solidFill>
              <a:latin typeface="Calibri"/>
              <a:ea typeface="Calibri"/>
              <a:cs typeface="Calibri"/>
              <a:sym typeface="Calibri"/>
            </a:endParaRPr>
          </a:p>
        </p:txBody>
      </p:sp>
      <p:sp>
        <p:nvSpPr>
          <p:cNvPr id="716" name="Google Shape;716;p70"/>
          <p:cNvSpPr/>
          <p:nvPr/>
        </p:nvSpPr>
        <p:spPr>
          <a:xfrm>
            <a:off x="5764039" y="2203028"/>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7" name="Google Shape;717;p70"/>
          <p:cNvSpPr/>
          <p:nvPr/>
        </p:nvSpPr>
        <p:spPr>
          <a:xfrm>
            <a:off x="6122789" y="2350517"/>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PMBOK</a:t>
            </a:r>
            <a:endParaRPr b="0" i="0" sz="1400" u="none" cap="none" strike="noStrike">
              <a:solidFill>
                <a:schemeClr val="dk1"/>
              </a:solidFill>
              <a:latin typeface="Calibri"/>
              <a:ea typeface="Calibri"/>
              <a:cs typeface="Calibri"/>
              <a:sym typeface="Calibri"/>
            </a:endParaRPr>
          </a:p>
        </p:txBody>
      </p:sp>
      <p:sp>
        <p:nvSpPr>
          <p:cNvPr id="718" name="Google Shape;718;p70"/>
          <p:cNvSpPr/>
          <p:nvPr/>
        </p:nvSpPr>
        <p:spPr>
          <a:xfrm>
            <a:off x="1273746" y="2853854"/>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9" name="Google Shape;719;p70"/>
          <p:cNvSpPr/>
          <p:nvPr/>
        </p:nvSpPr>
        <p:spPr>
          <a:xfrm>
            <a:off x="1632496" y="3001343"/>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Agile Scrum</a:t>
            </a:r>
            <a:endParaRPr b="0" i="0" sz="1400" u="none" cap="none" strike="noStrike">
              <a:solidFill>
                <a:schemeClr val="dk1"/>
              </a:solidFill>
              <a:latin typeface="Calibri"/>
              <a:ea typeface="Calibri"/>
              <a:cs typeface="Calibri"/>
              <a:sym typeface="Calibri"/>
            </a:endParaRPr>
          </a:p>
        </p:txBody>
      </p:sp>
      <p:sp>
        <p:nvSpPr>
          <p:cNvPr id="720" name="Google Shape;720;p70"/>
          <p:cNvSpPr/>
          <p:nvPr/>
        </p:nvSpPr>
        <p:spPr>
          <a:xfrm>
            <a:off x="3518893" y="2853854"/>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1" name="Google Shape;721;p70"/>
          <p:cNvSpPr/>
          <p:nvPr/>
        </p:nvSpPr>
        <p:spPr>
          <a:xfrm>
            <a:off x="3877643" y="3001343"/>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Six Sigma</a:t>
            </a:r>
            <a:endParaRPr b="0" i="0" sz="1400" u="none" cap="none" strike="noStrike">
              <a:solidFill>
                <a:schemeClr val="dk1"/>
              </a:solidFill>
              <a:latin typeface="Calibri"/>
              <a:ea typeface="Calibri"/>
              <a:cs typeface="Calibri"/>
              <a:sym typeface="Calibri"/>
            </a:endParaRPr>
          </a:p>
        </p:txBody>
      </p:sp>
      <p:sp>
        <p:nvSpPr>
          <p:cNvPr id="722" name="Google Shape;722;p70"/>
          <p:cNvSpPr/>
          <p:nvPr/>
        </p:nvSpPr>
        <p:spPr>
          <a:xfrm>
            <a:off x="5764039" y="2853854"/>
            <a:ext cx="21063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3" name="Google Shape;723;p70"/>
          <p:cNvSpPr/>
          <p:nvPr/>
        </p:nvSpPr>
        <p:spPr>
          <a:xfrm>
            <a:off x="6122789" y="3001343"/>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Lean IT</a:t>
            </a:r>
            <a:endParaRPr b="0" i="0" sz="1400" u="none" cap="none" strike="noStrike">
              <a:solidFill>
                <a:schemeClr val="dk1"/>
              </a:solidFill>
              <a:latin typeface="Calibri"/>
              <a:ea typeface="Calibri"/>
              <a:cs typeface="Calibri"/>
              <a:sym typeface="Calibri"/>
            </a:endParaRPr>
          </a:p>
        </p:txBody>
      </p:sp>
      <p:sp>
        <p:nvSpPr>
          <p:cNvPr id="724" name="Google Shape;724;p70"/>
          <p:cNvSpPr/>
          <p:nvPr/>
        </p:nvSpPr>
        <p:spPr>
          <a:xfrm>
            <a:off x="1273746" y="3504679"/>
            <a:ext cx="6596400" cy="512100"/>
          </a:xfrm>
          <a:prstGeom prst="roundRect">
            <a:avLst>
              <a:gd fmla="val 12207"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5" name="Google Shape;725;p70"/>
          <p:cNvSpPr/>
          <p:nvPr/>
        </p:nvSpPr>
        <p:spPr>
          <a:xfrm>
            <a:off x="3877643" y="3652168"/>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DevOps</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idx="1" type="body"/>
          </p:nvPr>
        </p:nvSpPr>
        <p:spPr>
          <a:xfrm>
            <a:off x="763900" y="1786250"/>
            <a:ext cx="29967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a:t>Les </a:t>
            </a:r>
            <a:r>
              <a:rPr b="1" lang="fr"/>
              <a:t>normes </a:t>
            </a:r>
            <a:r>
              <a:rPr lang="fr"/>
              <a:t>sont des </a:t>
            </a:r>
            <a:r>
              <a:rPr b="1" lang="fr"/>
              <a:t>spécifications techniques</a:t>
            </a:r>
            <a:r>
              <a:rPr lang="fr"/>
              <a:t> qui définissent les exigences minimales à respecter pour garantir la </a:t>
            </a:r>
            <a:r>
              <a:rPr b="1" lang="fr"/>
              <a:t>qualité</a:t>
            </a:r>
            <a:r>
              <a:rPr lang="fr"/>
              <a:t>, la </a:t>
            </a:r>
            <a:r>
              <a:rPr b="1" lang="fr"/>
              <a:t>compatibilité </a:t>
            </a:r>
            <a:r>
              <a:rPr lang="fr"/>
              <a:t>et la </a:t>
            </a:r>
            <a:r>
              <a:rPr b="1" lang="fr"/>
              <a:t>sécurité </a:t>
            </a:r>
            <a:r>
              <a:rPr lang="fr"/>
              <a:t>des produits, des services ou des systèmes informatiques. Elles sont élaborées par des organismes de normalisation pour standardiser les pratiques et faciliter l'interopérabilité.</a:t>
            </a:r>
            <a:endParaRPr/>
          </a:p>
        </p:txBody>
      </p:sp>
      <p:pic>
        <p:nvPicPr>
          <p:cNvPr id="382" name="Google Shape;382;p35"/>
          <p:cNvPicPr preferRelativeResize="0"/>
          <p:nvPr/>
        </p:nvPicPr>
        <p:blipFill>
          <a:blip r:embed="rId3">
            <a:alphaModFix/>
          </a:blip>
          <a:stretch>
            <a:fillRect/>
          </a:stretch>
        </p:blipFill>
        <p:spPr>
          <a:xfrm>
            <a:off x="4572005" y="1244430"/>
            <a:ext cx="1625070" cy="914100"/>
          </a:xfrm>
          <a:prstGeom prst="rect">
            <a:avLst/>
          </a:prstGeom>
          <a:noFill/>
          <a:ln>
            <a:noFill/>
          </a:ln>
        </p:spPr>
      </p:pic>
      <p:pic>
        <p:nvPicPr>
          <p:cNvPr id="383" name="Google Shape;383;p35"/>
          <p:cNvPicPr preferRelativeResize="0"/>
          <p:nvPr/>
        </p:nvPicPr>
        <p:blipFill>
          <a:blip r:embed="rId4">
            <a:alphaModFix/>
          </a:blip>
          <a:stretch>
            <a:fillRect/>
          </a:stretch>
        </p:blipFill>
        <p:spPr>
          <a:xfrm>
            <a:off x="4349992" y="2349575"/>
            <a:ext cx="2220225" cy="801850"/>
          </a:xfrm>
          <a:prstGeom prst="rect">
            <a:avLst/>
          </a:prstGeom>
          <a:noFill/>
          <a:ln>
            <a:noFill/>
          </a:ln>
        </p:spPr>
      </p:pic>
      <p:pic>
        <p:nvPicPr>
          <p:cNvPr id="384" name="Google Shape;384;p35"/>
          <p:cNvPicPr preferRelativeResize="0"/>
          <p:nvPr/>
        </p:nvPicPr>
        <p:blipFill>
          <a:blip r:embed="rId5">
            <a:alphaModFix/>
          </a:blip>
          <a:stretch>
            <a:fillRect/>
          </a:stretch>
        </p:blipFill>
        <p:spPr>
          <a:xfrm>
            <a:off x="7069575" y="1095728"/>
            <a:ext cx="1379650" cy="1379650"/>
          </a:xfrm>
          <a:prstGeom prst="rect">
            <a:avLst/>
          </a:prstGeom>
          <a:noFill/>
          <a:ln>
            <a:noFill/>
          </a:ln>
        </p:spPr>
      </p:pic>
      <p:pic>
        <p:nvPicPr>
          <p:cNvPr id="385" name="Google Shape;385;p35"/>
          <p:cNvPicPr preferRelativeResize="0"/>
          <p:nvPr/>
        </p:nvPicPr>
        <p:blipFill>
          <a:blip r:embed="rId6">
            <a:alphaModFix/>
          </a:blip>
          <a:stretch>
            <a:fillRect/>
          </a:stretch>
        </p:blipFill>
        <p:spPr>
          <a:xfrm>
            <a:off x="4381725" y="3342475"/>
            <a:ext cx="2220226" cy="1233450"/>
          </a:xfrm>
          <a:prstGeom prst="rect">
            <a:avLst/>
          </a:prstGeom>
          <a:noFill/>
          <a:ln>
            <a:noFill/>
          </a:ln>
        </p:spPr>
      </p:pic>
      <p:pic>
        <p:nvPicPr>
          <p:cNvPr id="386" name="Google Shape;386;p35"/>
          <p:cNvPicPr preferRelativeResize="0"/>
          <p:nvPr/>
        </p:nvPicPr>
        <p:blipFill>
          <a:blip r:embed="rId7">
            <a:alphaModFix/>
          </a:blip>
          <a:stretch>
            <a:fillRect/>
          </a:stretch>
        </p:blipFill>
        <p:spPr>
          <a:xfrm>
            <a:off x="6946863" y="2890629"/>
            <a:ext cx="1625074" cy="1649846"/>
          </a:xfrm>
          <a:prstGeom prst="rect">
            <a:avLst/>
          </a:prstGeom>
          <a:noFill/>
          <a:ln>
            <a:noFill/>
          </a:ln>
        </p:spPr>
      </p:pic>
      <p:sp>
        <p:nvSpPr>
          <p:cNvPr id="387" name="Google Shape;38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i="1" sz="2000"/>
          </a:p>
          <a:p>
            <a:pPr indent="0" lvl="0" marL="0" rtl="0" algn="l">
              <a:spcBef>
                <a:spcPts val="0"/>
              </a:spcBef>
              <a:spcAft>
                <a:spcPts val="0"/>
              </a:spcAft>
              <a:buNone/>
            </a:pPr>
            <a:r>
              <a:rPr i="1" lang="fr" sz="2000"/>
              <a:t>Qu’est ce qu’une norme?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71"/>
          <p:cNvPicPr preferRelativeResize="0"/>
          <p:nvPr/>
        </p:nvPicPr>
        <p:blipFill>
          <a:blip r:embed="rId3">
            <a:alphaModFix/>
          </a:blip>
          <a:stretch>
            <a:fillRect/>
          </a:stretch>
        </p:blipFill>
        <p:spPr>
          <a:xfrm>
            <a:off x="2035137" y="1750489"/>
            <a:ext cx="5563624" cy="3042611"/>
          </a:xfrm>
          <a:prstGeom prst="rect">
            <a:avLst/>
          </a:prstGeom>
          <a:noFill/>
          <a:ln>
            <a:noFill/>
          </a:ln>
        </p:spPr>
      </p:pic>
      <p:sp>
        <p:nvSpPr>
          <p:cNvPr id="731" name="Google Shape;731;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ITIL SVS </a:t>
            </a:r>
            <a:r>
              <a:rPr i="1" lang="fr"/>
              <a:t>(Système de Valeur de Services)</a:t>
            </a:r>
            <a:endParaRPr i="1"/>
          </a:p>
        </p:txBody>
      </p:sp>
      <p:sp>
        <p:nvSpPr>
          <p:cNvPr id="732" name="Google Shape;732;p71"/>
          <p:cNvSpPr txBox="1"/>
          <p:nvPr/>
        </p:nvSpPr>
        <p:spPr>
          <a:xfrm>
            <a:off x="1235275" y="1013325"/>
            <a:ext cx="7466700" cy="13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ato"/>
                <a:ea typeface="Lato"/>
                <a:cs typeface="Lato"/>
                <a:sym typeface="Lato"/>
              </a:rPr>
              <a:t>L’ITIL SVS montre comment différents composants d’une entreprise peuvent créer de la valeur à travers leurs services informatiques.</a:t>
            </a:r>
            <a:endParaRPr>
              <a:solidFill>
                <a:schemeClr val="lt1"/>
              </a:solidFill>
              <a:latin typeface="Lato"/>
              <a:ea typeface="Lato"/>
              <a:cs typeface="Lato"/>
              <a:sym typeface="Lato"/>
            </a:endParaRPr>
          </a:p>
        </p:txBody>
      </p:sp>
      <p:sp>
        <p:nvSpPr>
          <p:cNvPr id="733" name="Google Shape;733;p71"/>
          <p:cNvSpPr/>
          <p:nvPr/>
        </p:nvSpPr>
        <p:spPr>
          <a:xfrm>
            <a:off x="4458525" y="3790825"/>
            <a:ext cx="2931900" cy="3087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4" name="Google Shape;734;p71"/>
          <p:cNvSpPr txBox="1"/>
          <p:nvPr/>
        </p:nvSpPr>
        <p:spPr>
          <a:xfrm>
            <a:off x="6335925" y="3833775"/>
            <a:ext cx="10545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rgbClr val="FF0000"/>
                </a:solidFill>
                <a:latin typeface="Lato"/>
                <a:ea typeface="Lato"/>
                <a:cs typeface="Lato"/>
                <a:sym typeface="Lato"/>
              </a:rPr>
              <a:t>nommés “Processus ITIL” en V3</a:t>
            </a:r>
            <a:endParaRPr b="1" sz="1100">
              <a:solidFill>
                <a:srgbClr val="FF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COBIT</a:t>
            </a:r>
            <a:endParaRPr/>
          </a:p>
        </p:txBody>
      </p:sp>
      <p:sp>
        <p:nvSpPr>
          <p:cNvPr id="740" name="Google Shape;740;p72"/>
          <p:cNvSpPr txBox="1"/>
          <p:nvPr>
            <p:ph idx="1" type="body"/>
          </p:nvPr>
        </p:nvSpPr>
        <p:spPr>
          <a:xfrm>
            <a:off x="1297500" y="1567550"/>
            <a:ext cx="7038900" cy="13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La norme COBIT (Control Objectives for Information and Related Technologies) est un cadre de gouvernance et de gestion des technologies de l'information (TI) qui fournit des directives et des meilleures pratiques pour aider les organisations à atteindre leurs objectifs stratégiques en utilisant efficacement et en toute sécurité les systèmes informatiques. </a:t>
            </a:r>
            <a:endParaRPr/>
          </a:p>
        </p:txBody>
      </p:sp>
      <p:pic>
        <p:nvPicPr>
          <p:cNvPr id="741" name="Google Shape;741;p72"/>
          <p:cNvPicPr preferRelativeResize="0"/>
          <p:nvPr/>
        </p:nvPicPr>
        <p:blipFill>
          <a:blip r:embed="rId3">
            <a:alphaModFix/>
          </a:blip>
          <a:stretch>
            <a:fillRect/>
          </a:stretch>
        </p:blipFill>
        <p:spPr>
          <a:xfrm>
            <a:off x="2618825" y="2895953"/>
            <a:ext cx="3906348" cy="1736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norme COBIT</a:t>
            </a:r>
            <a:endParaRPr/>
          </a:p>
        </p:txBody>
      </p:sp>
      <p:sp>
        <p:nvSpPr>
          <p:cNvPr id="747" name="Google Shape;747;p73"/>
          <p:cNvSpPr txBox="1"/>
          <p:nvPr>
            <p:ph idx="1" type="body"/>
          </p:nvPr>
        </p:nvSpPr>
        <p:spPr>
          <a:xfrm>
            <a:off x="1297500" y="1536925"/>
            <a:ext cx="7038900" cy="15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COBIT a été développé par l'ISACA (Information Systems Audit and Control Association) et est largement utilisé dans le monde entier. </a:t>
            </a:r>
            <a:endParaRPr/>
          </a:p>
          <a:p>
            <a:pPr indent="0" lvl="0" marL="0" rtl="0" algn="l">
              <a:spcBef>
                <a:spcPts val="1600"/>
              </a:spcBef>
              <a:spcAft>
                <a:spcPts val="1600"/>
              </a:spcAft>
              <a:buNone/>
            </a:pPr>
            <a:r>
              <a:rPr lang="fr"/>
              <a:t>Ses principaux éléments comprennent un modèle de processus, des objectifs de contrôle, des principes fondamentaux et un ensemble de bonnes pratiques pour la gouvernance des TI. </a:t>
            </a:r>
            <a:endParaRPr/>
          </a:p>
        </p:txBody>
      </p:sp>
      <p:pic>
        <p:nvPicPr>
          <p:cNvPr id="748" name="Google Shape;748;p73"/>
          <p:cNvPicPr preferRelativeResize="0"/>
          <p:nvPr/>
        </p:nvPicPr>
        <p:blipFill>
          <a:blip r:embed="rId3">
            <a:alphaModFix/>
          </a:blip>
          <a:stretch>
            <a:fillRect/>
          </a:stretch>
        </p:blipFill>
        <p:spPr>
          <a:xfrm>
            <a:off x="3165438" y="3154350"/>
            <a:ext cx="3303024" cy="18579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5" name="Google Shape;755;p74"/>
          <p:cNvPicPr preferRelativeResize="0"/>
          <p:nvPr/>
        </p:nvPicPr>
        <p:blipFill>
          <a:blip r:embed="rId3">
            <a:alphaModFix/>
          </a:blip>
          <a:stretch>
            <a:fillRect/>
          </a:stretch>
        </p:blipFill>
        <p:spPr>
          <a:xfrm>
            <a:off x="-290850" y="-47437"/>
            <a:ext cx="9725699" cy="5238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Objectif de la norme COBIT</a:t>
            </a:r>
            <a:endParaRPr/>
          </a:p>
        </p:txBody>
      </p:sp>
      <p:sp>
        <p:nvSpPr>
          <p:cNvPr id="761" name="Google Shape;761;p75"/>
          <p:cNvSpPr txBox="1"/>
          <p:nvPr>
            <p:ph idx="1" type="body"/>
          </p:nvPr>
        </p:nvSpPr>
        <p:spPr>
          <a:xfrm>
            <a:off x="1297500" y="1567550"/>
            <a:ext cx="7038900" cy="100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COBIT vise à améliorer la gestion des TI, à assurer la conformité aux réglementations, à gérer les risques informatiques et à mesurer la performance des processus informatiques, le tout dans le but d'aligner les TI sur les objectifs métier de l'organisation.</a:t>
            </a:r>
            <a:endParaRPr/>
          </a:p>
        </p:txBody>
      </p:sp>
      <p:sp>
        <p:nvSpPr>
          <p:cNvPr id="762" name="Google Shape;762;p75"/>
          <p:cNvSpPr txBox="1"/>
          <p:nvPr/>
        </p:nvSpPr>
        <p:spPr>
          <a:xfrm>
            <a:off x="2775900" y="2831350"/>
            <a:ext cx="3592200" cy="7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u="sng">
                <a:solidFill>
                  <a:schemeClr val="hlink"/>
                </a:solidFill>
                <a:latin typeface="Lato"/>
                <a:ea typeface="Lato"/>
                <a:cs typeface="Lato"/>
                <a:sym typeface="Lato"/>
                <a:hlinkClick r:id="rId3"/>
              </a:rPr>
              <a:t>Fondamentaux de COBIT 4.1 et COBIT 5</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6"/>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69" name="Google Shape;769;p76"/>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70" name="Google Shape;770;p76"/>
          <p:cNvPicPr preferRelativeResize="0"/>
          <p:nvPr/>
        </p:nvPicPr>
        <p:blipFill rotWithShape="1">
          <a:blip r:embed="rId3">
            <a:alphaModFix/>
          </a:blip>
          <a:srcRect b="0" l="0" r="0" t="0"/>
          <a:stretch/>
        </p:blipFill>
        <p:spPr>
          <a:xfrm>
            <a:off x="0" y="0"/>
            <a:ext cx="9144000" cy="833214"/>
          </a:xfrm>
          <a:prstGeom prst="rect">
            <a:avLst/>
          </a:prstGeom>
          <a:noFill/>
          <a:ln>
            <a:noFill/>
          </a:ln>
        </p:spPr>
      </p:pic>
      <p:sp>
        <p:nvSpPr>
          <p:cNvPr id="771" name="Google Shape;771;p76"/>
          <p:cNvSpPr/>
          <p:nvPr/>
        </p:nvSpPr>
        <p:spPr>
          <a:xfrm>
            <a:off x="1273746" y="1269281"/>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00"/>
              </a:buClr>
              <a:buSzPts val="2700"/>
              <a:buFont typeface="Inter"/>
              <a:buNone/>
            </a:pPr>
            <a:r>
              <a:rPr b="1" i="0" lang="fr" sz="2700" u="none" cap="none" strike="noStrike">
                <a:solidFill>
                  <a:srgbClr val="000000"/>
                </a:solidFill>
                <a:latin typeface="Inter"/>
                <a:ea typeface="Inter"/>
                <a:cs typeface="Inter"/>
                <a:sym typeface="Inter"/>
              </a:rPr>
              <a:t>1.c. PMBOK (Project Management Body of Knowledge)</a:t>
            </a:r>
            <a:endParaRPr b="0" i="0" sz="2700" u="none" cap="none" strike="noStrike">
              <a:solidFill>
                <a:schemeClr val="dk1"/>
              </a:solidFill>
              <a:latin typeface="Calibri"/>
              <a:ea typeface="Calibri"/>
              <a:cs typeface="Calibri"/>
              <a:sym typeface="Calibri"/>
            </a:endParaRPr>
          </a:p>
        </p:txBody>
      </p:sp>
      <p:sp>
        <p:nvSpPr>
          <p:cNvPr id="772" name="Google Shape;772;p76"/>
          <p:cNvSpPr/>
          <p:nvPr/>
        </p:nvSpPr>
        <p:spPr>
          <a:xfrm>
            <a:off x="1273746" y="2345531"/>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PMBOK est un guide de bonnes pratiques en gestion de projet développé par le Project Management Institute (PMI). Bien qu'il ne soit pas spécifique aux SI, il est souvent utilisé pour la gestion de projets informatiques.</a:t>
            </a:r>
            <a:endParaRPr b="0" i="0" sz="1100" u="none" cap="none" strike="noStrike">
              <a:solidFill>
                <a:schemeClr val="dk1"/>
              </a:solidFill>
              <a:latin typeface="Calibri"/>
              <a:ea typeface="Calibri"/>
              <a:cs typeface="Calibri"/>
              <a:sym typeface="Calibri"/>
            </a:endParaRPr>
          </a:p>
        </p:txBody>
      </p:sp>
      <p:sp>
        <p:nvSpPr>
          <p:cNvPr id="773" name="Google Shape;773;p76"/>
          <p:cNvSpPr/>
          <p:nvPr/>
        </p:nvSpPr>
        <p:spPr>
          <a:xfrm>
            <a:off x="1273746" y="3168104"/>
            <a:ext cx="3228900" cy="1539300"/>
          </a:xfrm>
          <a:prstGeom prst="roundRect">
            <a:avLst>
              <a:gd fmla="val 4060"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74" name="Google Shape;774;p76"/>
          <p:cNvSpPr/>
          <p:nvPr/>
        </p:nvSpPr>
        <p:spPr>
          <a:xfrm>
            <a:off x="1421234" y="3315593"/>
            <a:ext cx="18324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Définition des objectifs</a:t>
            </a:r>
            <a:endParaRPr b="0" i="0" sz="1400" u="none" cap="none" strike="noStrike">
              <a:solidFill>
                <a:schemeClr val="dk1"/>
              </a:solidFill>
              <a:latin typeface="Calibri"/>
              <a:ea typeface="Calibri"/>
              <a:cs typeface="Calibri"/>
              <a:sym typeface="Calibri"/>
            </a:endParaRPr>
          </a:p>
        </p:txBody>
      </p:sp>
      <p:sp>
        <p:nvSpPr>
          <p:cNvPr id="775" name="Google Shape;775;p76"/>
          <p:cNvSpPr/>
          <p:nvPr/>
        </p:nvSpPr>
        <p:spPr>
          <a:xfrm>
            <a:off x="1421234" y="3671441"/>
            <a:ext cx="29337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PMBOK fournit un cadre pour la gestion des projets, y compris la définition des objectifs, la planification, l'exécution, le contrôle et la clôture du projet.</a:t>
            </a:r>
            <a:endParaRPr b="0" i="0" sz="1100" u="none" cap="none" strike="noStrike">
              <a:solidFill>
                <a:schemeClr val="dk1"/>
              </a:solidFill>
              <a:latin typeface="Calibri"/>
              <a:ea typeface="Calibri"/>
              <a:cs typeface="Calibri"/>
              <a:sym typeface="Calibri"/>
            </a:endParaRPr>
          </a:p>
        </p:txBody>
      </p:sp>
      <p:sp>
        <p:nvSpPr>
          <p:cNvPr id="776" name="Google Shape;776;p76"/>
          <p:cNvSpPr/>
          <p:nvPr/>
        </p:nvSpPr>
        <p:spPr>
          <a:xfrm>
            <a:off x="4641428" y="3168104"/>
            <a:ext cx="3228900" cy="1539300"/>
          </a:xfrm>
          <a:prstGeom prst="roundRect">
            <a:avLst>
              <a:gd fmla="val 4060"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77" name="Google Shape;777;p76"/>
          <p:cNvSpPr/>
          <p:nvPr/>
        </p:nvSpPr>
        <p:spPr>
          <a:xfrm>
            <a:off x="4788917" y="3315593"/>
            <a:ext cx="15822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Gestion des risques</a:t>
            </a:r>
            <a:endParaRPr b="0" i="0" sz="1400" u="none" cap="none" strike="noStrike">
              <a:solidFill>
                <a:schemeClr val="dk1"/>
              </a:solidFill>
              <a:latin typeface="Calibri"/>
              <a:ea typeface="Calibri"/>
              <a:cs typeface="Calibri"/>
              <a:sym typeface="Calibri"/>
            </a:endParaRPr>
          </a:p>
        </p:txBody>
      </p:sp>
      <p:sp>
        <p:nvSpPr>
          <p:cNvPr id="778" name="Google Shape;778;p76"/>
          <p:cNvSpPr/>
          <p:nvPr/>
        </p:nvSpPr>
        <p:spPr>
          <a:xfrm>
            <a:off x="4788917" y="3671441"/>
            <a:ext cx="29337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Il couvre les domaines tels que la gestion de la portée, la gestion des risques, la gestion des coûts, la gestion des délais, la gestion de la qualité, etc.</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7"/>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85" name="Google Shape;785;p77"/>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86" name="Google Shape;786;p77"/>
          <p:cNvSpPr/>
          <p:nvPr/>
        </p:nvSpPr>
        <p:spPr>
          <a:xfrm>
            <a:off x="1273746" y="765795"/>
            <a:ext cx="2935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00"/>
              </a:buClr>
              <a:buSzPts val="2700"/>
              <a:buFont typeface="Inter"/>
              <a:buNone/>
            </a:pPr>
            <a:r>
              <a:rPr b="1" i="0" lang="fr" sz="2700" u="none" cap="none" strike="noStrike">
                <a:solidFill>
                  <a:srgbClr val="000000"/>
                </a:solidFill>
                <a:latin typeface="Inter"/>
                <a:ea typeface="Inter"/>
                <a:cs typeface="Inter"/>
                <a:sym typeface="Inter"/>
              </a:rPr>
              <a:t>1.d. Agile et Scrum</a:t>
            </a:r>
            <a:endParaRPr b="0" i="0" sz="2700" u="none" cap="none" strike="noStrike">
              <a:solidFill>
                <a:schemeClr val="dk1"/>
              </a:solidFill>
              <a:latin typeface="Calibri"/>
              <a:ea typeface="Calibri"/>
              <a:cs typeface="Calibri"/>
              <a:sym typeface="Calibri"/>
            </a:endParaRPr>
          </a:p>
        </p:txBody>
      </p:sp>
      <p:sp>
        <p:nvSpPr>
          <p:cNvPr id="787" name="Google Shape;787;p77"/>
          <p:cNvSpPr/>
          <p:nvPr/>
        </p:nvSpPr>
        <p:spPr>
          <a:xfrm>
            <a:off x="1273746" y="1477491"/>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Les méthodologies agiles, notamment le framework Scrum, sont de plus en plus utilisées dans la gestion des projets SI. Elles se concentrent sur une approche itérative et collaborative, où les équipes travaillent en sprints courts pour fournir des résultats concrets de manière incrémentale.</a:t>
            </a:r>
            <a:endParaRPr b="0" i="0" sz="1100" u="none" cap="none" strike="noStrike">
              <a:solidFill>
                <a:schemeClr val="dk1"/>
              </a:solidFill>
              <a:latin typeface="Calibri"/>
              <a:ea typeface="Calibri"/>
              <a:cs typeface="Calibri"/>
              <a:sym typeface="Calibri"/>
            </a:endParaRPr>
          </a:p>
        </p:txBody>
      </p:sp>
      <p:sp>
        <p:nvSpPr>
          <p:cNvPr id="788" name="Google Shape;788;p77"/>
          <p:cNvSpPr/>
          <p:nvPr/>
        </p:nvSpPr>
        <p:spPr>
          <a:xfrm>
            <a:off x="1273746" y="2508349"/>
            <a:ext cx="6596400" cy="279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89" name="Google Shape;789;p77"/>
          <p:cNvSpPr/>
          <p:nvPr/>
        </p:nvSpPr>
        <p:spPr>
          <a:xfrm>
            <a:off x="2874281" y="2508349"/>
            <a:ext cx="27900" cy="4860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90" name="Google Shape;790;p77"/>
          <p:cNvSpPr/>
          <p:nvPr/>
        </p:nvSpPr>
        <p:spPr>
          <a:xfrm>
            <a:off x="2731964" y="2352154"/>
            <a:ext cx="312300" cy="312300"/>
          </a:xfrm>
          <a:prstGeom prst="roundRect">
            <a:avLst>
              <a:gd fmla="val 20000"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91" name="Google Shape;791;p77"/>
          <p:cNvSpPr/>
          <p:nvPr/>
        </p:nvSpPr>
        <p:spPr>
          <a:xfrm>
            <a:off x="2837185" y="2378199"/>
            <a:ext cx="1020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Inter"/>
              <a:buNone/>
            </a:pPr>
            <a:r>
              <a:rPr b="1" i="0" lang="fr" sz="1600" u="none" cap="none" strike="noStrike">
                <a:solidFill>
                  <a:srgbClr val="272525"/>
                </a:solidFill>
                <a:latin typeface="Inter"/>
                <a:ea typeface="Inter"/>
                <a:cs typeface="Inter"/>
                <a:sym typeface="Inter"/>
              </a:rPr>
              <a:t>1</a:t>
            </a:r>
            <a:endParaRPr b="0" i="0" sz="1600" u="none" cap="none" strike="noStrike">
              <a:solidFill>
                <a:schemeClr val="dk1"/>
              </a:solidFill>
              <a:latin typeface="Calibri"/>
              <a:ea typeface="Calibri"/>
              <a:cs typeface="Calibri"/>
              <a:sym typeface="Calibri"/>
            </a:endParaRPr>
          </a:p>
        </p:txBody>
      </p:sp>
      <p:sp>
        <p:nvSpPr>
          <p:cNvPr id="792" name="Google Shape;792;p77"/>
          <p:cNvSpPr/>
          <p:nvPr/>
        </p:nvSpPr>
        <p:spPr>
          <a:xfrm>
            <a:off x="2193801" y="313327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Flexibilité</a:t>
            </a:r>
            <a:endParaRPr b="0" i="0" sz="1400" u="none" cap="none" strike="noStrike">
              <a:solidFill>
                <a:schemeClr val="dk1"/>
              </a:solidFill>
              <a:latin typeface="Calibri"/>
              <a:ea typeface="Calibri"/>
              <a:cs typeface="Calibri"/>
              <a:sym typeface="Calibri"/>
            </a:endParaRPr>
          </a:p>
        </p:txBody>
      </p:sp>
      <p:sp>
        <p:nvSpPr>
          <p:cNvPr id="793" name="Google Shape;793;p77"/>
          <p:cNvSpPr/>
          <p:nvPr/>
        </p:nvSpPr>
        <p:spPr>
          <a:xfrm>
            <a:off x="1412602" y="3489127"/>
            <a:ext cx="29511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L'approche Agile favorise la flexibilité, l'adaptabilité aux changements, la collaboration étroite avec les utilisateurs et la livraison rapide de fonctionnalités.</a:t>
            </a:r>
            <a:endParaRPr b="0" i="0" sz="1100" u="none" cap="none" strike="noStrike">
              <a:solidFill>
                <a:schemeClr val="dk1"/>
              </a:solidFill>
              <a:latin typeface="Calibri"/>
              <a:ea typeface="Calibri"/>
              <a:cs typeface="Calibri"/>
              <a:sym typeface="Calibri"/>
            </a:endParaRPr>
          </a:p>
        </p:txBody>
      </p:sp>
      <p:sp>
        <p:nvSpPr>
          <p:cNvPr id="794" name="Google Shape;794;p77"/>
          <p:cNvSpPr/>
          <p:nvPr/>
        </p:nvSpPr>
        <p:spPr>
          <a:xfrm>
            <a:off x="6241963" y="2508349"/>
            <a:ext cx="27900" cy="4860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95" name="Google Shape;795;p77"/>
          <p:cNvSpPr/>
          <p:nvPr/>
        </p:nvSpPr>
        <p:spPr>
          <a:xfrm>
            <a:off x="6099646" y="2352154"/>
            <a:ext cx="312300" cy="312300"/>
          </a:xfrm>
          <a:prstGeom prst="roundRect">
            <a:avLst>
              <a:gd fmla="val 20000" name="adj"/>
            </a:avLst>
          </a:prstGeom>
          <a:solidFill>
            <a:srgbClr val="DADBF1"/>
          </a:solidFill>
          <a:ln cap="flat" cmpd="sng" w="138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96" name="Google Shape;796;p77"/>
          <p:cNvSpPr/>
          <p:nvPr/>
        </p:nvSpPr>
        <p:spPr>
          <a:xfrm>
            <a:off x="6192961" y="2378199"/>
            <a:ext cx="1257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Inter"/>
              <a:buNone/>
            </a:pPr>
            <a:r>
              <a:rPr b="1" i="0" lang="fr" sz="1600" u="none" cap="none" strike="noStrike">
                <a:solidFill>
                  <a:srgbClr val="272525"/>
                </a:solidFill>
                <a:latin typeface="Inter"/>
                <a:ea typeface="Inter"/>
                <a:cs typeface="Inter"/>
                <a:sym typeface="Inter"/>
              </a:rPr>
              <a:t>2</a:t>
            </a:r>
            <a:endParaRPr b="0" i="0" sz="1600" u="none" cap="none" strike="noStrike">
              <a:solidFill>
                <a:schemeClr val="dk1"/>
              </a:solidFill>
              <a:latin typeface="Calibri"/>
              <a:ea typeface="Calibri"/>
              <a:cs typeface="Calibri"/>
              <a:sym typeface="Calibri"/>
            </a:endParaRPr>
          </a:p>
        </p:txBody>
      </p:sp>
      <p:sp>
        <p:nvSpPr>
          <p:cNvPr id="797" name="Google Shape;797;p77"/>
          <p:cNvSpPr/>
          <p:nvPr/>
        </p:nvSpPr>
        <p:spPr>
          <a:xfrm>
            <a:off x="5421809" y="3133279"/>
            <a:ext cx="16680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Inter"/>
              <a:buNone/>
            </a:pPr>
            <a:r>
              <a:rPr b="1" i="0" lang="fr" sz="1400" u="none" cap="none" strike="noStrike">
                <a:solidFill>
                  <a:srgbClr val="272525"/>
                </a:solidFill>
                <a:latin typeface="Inter"/>
                <a:ea typeface="Inter"/>
                <a:cs typeface="Inter"/>
                <a:sym typeface="Inter"/>
              </a:rPr>
              <a:t>Framework structuré</a:t>
            </a:r>
            <a:endParaRPr b="0" i="0" sz="1400" u="none" cap="none" strike="noStrike">
              <a:solidFill>
                <a:schemeClr val="dk1"/>
              </a:solidFill>
              <a:latin typeface="Calibri"/>
              <a:ea typeface="Calibri"/>
              <a:cs typeface="Calibri"/>
              <a:sym typeface="Calibri"/>
            </a:endParaRPr>
          </a:p>
        </p:txBody>
      </p:sp>
      <p:sp>
        <p:nvSpPr>
          <p:cNvPr id="798" name="Google Shape;798;p77"/>
          <p:cNvSpPr/>
          <p:nvPr/>
        </p:nvSpPr>
        <p:spPr>
          <a:xfrm>
            <a:off x="4780285" y="3489127"/>
            <a:ext cx="2951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Scrum, en particulier, offre un cadre de travail structuré avec des rôles clairs, des réunions régulières et des livrables incrémentaux.</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8"/>
          <p:cNvSpPr txBox="1"/>
          <p:nvPr>
            <p:ph type="title"/>
          </p:nvPr>
        </p:nvSpPr>
        <p:spPr>
          <a:xfrm>
            <a:off x="650175" y="626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Philosophie Kaizen</a:t>
            </a:r>
            <a:endParaRPr/>
          </a:p>
        </p:txBody>
      </p:sp>
      <p:pic>
        <p:nvPicPr>
          <p:cNvPr id="804" name="Google Shape;804;p78"/>
          <p:cNvPicPr preferRelativeResize="0"/>
          <p:nvPr/>
        </p:nvPicPr>
        <p:blipFill>
          <a:blip r:embed="rId3">
            <a:alphaModFix/>
          </a:blip>
          <a:stretch>
            <a:fillRect/>
          </a:stretch>
        </p:blipFill>
        <p:spPr>
          <a:xfrm>
            <a:off x="1380587" y="614675"/>
            <a:ext cx="6575273" cy="43535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philosophie Kaizen</a:t>
            </a:r>
            <a:endParaRPr/>
          </a:p>
        </p:txBody>
      </p:sp>
      <p:sp>
        <p:nvSpPr>
          <p:cNvPr id="810" name="Google Shape;810;p79"/>
          <p:cNvSpPr/>
          <p:nvPr/>
        </p:nvSpPr>
        <p:spPr>
          <a:xfrm>
            <a:off x="1365500" y="1217700"/>
            <a:ext cx="3306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Philosophie </a:t>
            </a:r>
            <a:r>
              <a:rPr b="1" lang="fr">
                <a:latin typeface="Lato"/>
                <a:ea typeface="Lato"/>
                <a:cs typeface="Lato"/>
                <a:sym typeface="Lato"/>
              </a:rPr>
              <a:t>Kaizen</a:t>
            </a:r>
            <a:endParaRPr b="1">
              <a:latin typeface="Lato"/>
              <a:ea typeface="Lato"/>
              <a:cs typeface="Lato"/>
              <a:sym typeface="Lato"/>
            </a:endParaRPr>
          </a:p>
        </p:txBody>
      </p:sp>
      <p:sp>
        <p:nvSpPr>
          <p:cNvPr id="811" name="Google Shape;811;p79"/>
          <p:cNvSpPr/>
          <p:nvPr/>
        </p:nvSpPr>
        <p:spPr>
          <a:xfrm>
            <a:off x="4572000" y="1942050"/>
            <a:ext cx="3350400" cy="6297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Méthodologie </a:t>
            </a:r>
            <a:r>
              <a:rPr b="1" lang="fr">
                <a:latin typeface="Lato"/>
                <a:ea typeface="Lato"/>
                <a:cs typeface="Lato"/>
                <a:sym typeface="Lato"/>
              </a:rPr>
              <a:t>PDCA</a:t>
            </a:r>
            <a:endParaRPr b="1">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a:t>
            </a:r>
            <a:r>
              <a:rPr b="1" lang="fr">
                <a:latin typeface="Lato"/>
                <a:ea typeface="Lato"/>
                <a:cs typeface="Lato"/>
                <a:sym typeface="Lato"/>
              </a:rPr>
              <a:t>P</a:t>
            </a:r>
            <a:r>
              <a:rPr lang="fr">
                <a:latin typeface="Lato"/>
                <a:ea typeface="Lato"/>
                <a:cs typeface="Lato"/>
                <a:sym typeface="Lato"/>
              </a:rPr>
              <a:t>lan </a:t>
            </a:r>
            <a:r>
              <a:rPr b="1" lang="fr">
                <a:latin typeface="Lato"/>
                <a:ea typeface="Lato"/>
                <a:cs typeface="Lato"/>
                <a:sym typeface="Lato"/>
              </a:rPr>
              <a:t>D</a:t>
            </a:r>
            <a:r>
              <a:rPr lang="fr">
                <a:latin typeface="Lato"/>
                <a:ea typeface="Lato"/>
                <a:cs typeface="Lato"/>
                <a:sym typeface="Lato"/>
              </a:rPr>
              <a:t>o </a:t>
            </a:r>
            <a:r>
              <a:rPr b="1" lang="fr">
                <a:latin typeface="Lato"/>
                <a:ea typeface="Lato"/>
                <a:cs typeface="Lato"/>
                <a:sym typeface="Lato"/>
              </a:rPr>
              <a:t>C</a:t>
            </a:r>
            <a:r>
              <a:rPr lang="fr">
                <a:latin typeface="Lato"/>
                <a:ea typeface="Lato"/>
                <a:cs typeface="Lato"/>
                <a:sym typeface="Lato"/>
              </a:rPr>
              <a:t>heck </a:t>
            </a:r>
            <a:r>
              <a:rPr b="1" lang="fr">
                <a:latin typeface="Lato"/>
                <a:ea typeface="Lato"/>
                <a:cs typeface="Lato"/>
                <a:sym typeface="Lato"/>
              </a:rPr>
              <a:t>A</a:t>
            </a:r>
            <a:r>
              <a:rPr lang="fr">
                <a:latin typeface="Lato"/>
                <a:ea typeface="Lato"/>
                <a:cs typeface="Lato"/>
                <a:sym typeface="Lato"/>
              </a:rPr>
              <a:t>ct)</a:t>
            </a:r>
            <a:endParaRPr>
              <a:latin typeface="Lato"/>
              <a:ea typeface="Lato"/>
              <a:cs typeface="Lato"/>
              <a:sym typeface="Lato"/>
            </a:endParaRPr>
          </a:p>
        </p:txBody>
      </p:sp>
      <p:cxnSp>
        <p:nvCxnSpPr>
          <p:cNvPr id="812" name="Google Shape;812;p79"/>
          <p:cNvCxnSpPr>
            <a:stCxn id="810" idx="2"/>
            <a:endCxn id="811" idx="1"/>
          </p:cNvCxnSpPr>
          <p:nvPr/>
        </p:nvCxnSpPr>
        <p:spPr>
          <a:xfrm flipH="1" rot="-5400000">
            <a:off x="3542600" y="1227600"/>
            <a:ext cx="505500" cy="1553100"/>
          </a:xfrm>
          <a:prstGeom prst="bentConnector2">
            <a:avLst/>
          </a:prstGeom>
          <a:noFill/>
          <a:ln cap="flat" cmpd="sng" w="9525">
            <a:solidFill>
              <a:schemeClr val="dk2"/>
            </a:solidFill>
            <a:prstDash val="solid"/>
            <a:round/>
            <a:headEnd len="med" w="med" type="none"/>
            <a:tailEnd len="med" w="med" type="triangle"/>
          </a:ln>
        </p:spPr>
      </p:cxnSp>
      <p:sp>
        <p:nvSpPr>
          <p:cNvPr id="813" name="Google Shape;813;p79"/>
          <p:cNvSpPr/>
          <p:nvPr/>
        </p:nvSpPr>
        <p:spPr>
          <a:xfrm>
            <a:off x="1802875" y="2095200"/>
            <a:ext cx="2169300" cy="32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Cycle d’amélioration de Deming</a:t>
            </a:r>
            <a:endParaRPr sz="1200">
              <a:latin typeface="Lato"/>
              <a:ea typeface="Lato"/>
              <a:cs typeface="Lato"/>
              <a:sym typeface="Lato"/>
            </a:endParaRPr>
          </a:p>
        </p:txBody>
      </p:sp>
      <p:sp>
        <p:nvSpPr>
          <p:cNvPr id="814" name="Google Shape;814;p79"/>
          <p:cNvSpPr/>
          <p:nvPr/>
        </p:nvSpPr>
        <p:spPr>
          <a:xfrm>
            <a:off x="2537650" y="2810350"/>
            <a:ext cx="4767300" cy="4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Définir les objectifs et les processus à améliorer</a:t>
            </a:r>
            <a:endParaRPr>
              <a:latin typeface="Lato"/>
              <a:ea typeface="Lato"/>
              <a:cs typeface="Lato"/>
              <a:sym typeface="Lato"/>
            </a:endParaRPr>
          </a:p>
        </p:txBody>
      </p:sp>
      <p:sp>
        <p:nvSpPr>
          <p:cNvPr id="815" name="Google Shape;815;p79"/>
          <p:cNvSpPr/>
          <p:nvPr/>
        </p:nvSpPr>
        <p:spPr>
          <a:xfrm>
            <a:off x="1540475" y="2808700"/>
            <a:ext cx="892200" cy="432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a:t>
            </a:r>
            <a:endParaRPr b="1">
              <a:latin typeface="Lato"/>
              <a:ea typeface="Lato"/>
              <a:cs typeface="Lato"/>
              <a:sym typeface="Lato"/>
            </a:endParaRPr>
          </a:p>
        </p:txBody>
      </p:sp>
      <p:sp>
        <p:nvSpPr>
          <p:cNvPr id="816" name="Google Shape;816;p79"/>
          <p:cNvSpPr/>
          <p:nvPr/>
        </p:nvSpPr>
        <p:spPr>
          <a:xfrm>
            <a:off x="2537650" y="3302550"/>
            <a:ext cx="4767300" cy="4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Mettre en oeuvre les changements</a:t>
            </a:r>
            <a:endParaRPr>
              <a:latin typeface="Lato"/>
              <a:ea typeface="Lato"/>
              <a:cs typeface="Lato"/>
              <a:sym typeface="Lato"/>
            </a:endParaRPr>
          </a:p>
        </p:txBody>
      </p:sp>
      <p:sp>
        <p:nvSpPr>
          <p:cNvPr id="817" name="Google Shape;817;p79"/>
          <p:cNvSpPr/>
          <p:nvPr/>
        </p:nvSpPr>
        <p:spPr>
          <a:xfrm>
            <a:off x="1540475" y="3300900"/>
            <a:ext cx="892200" cy="432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a:t>
            </a:r>
            <a:endParaRPr b="1">
              <a:latin typeface="Lato"/>
              <a:ea typeface="Lato"/>
              <a:cs typeface="Lato"/>
              <a:sym typeface="Lato"/>
            </a:endParaRPr>
          </a:p>
        </p:txBody>
      </p:sp>
      <p:sp>
        <p:nvSpPr>
          <p:cNvPr id="818" name="Google Shape;818;p79"/>
          <p:cNvSpPr/>
          <p:nvPr/>
        </p:nvSpPr>
        <p:spPr>
          <a:xfrm>
            <a:off x="2537650" y="3796400"/>
            <a:ext cx="4767300" cy="4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Phase de contrôle de la réalisation des actions et des effets. Mesurer les résultats</a:t>
            </a:r>
            <a:endParaRPr>
              <a:latin typeface="Lato"/>
              <a:ea typeface="Lato"/>
              <a:cs typeface="Lato"/>
              <a:sym typeface="Lato"/>
            </a:endParaRPr>
          </a:p>
        </p:txBody>
      </p:sp>
      <p:sp>
        <p:nvSpPr>
          <p:cNvPr id="819" name="Google Shape;819;p79"/>
          <p:cNvSpPr/>
          <p:nvPr/>
        </p:nvSpPr>
        <p:spPr>
          <a:xfrm>
            <a:off x="1540475" y="3794750"/>
            <a:ext cx="892200" cy="432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t>
            </a:r>
            <a:endParaRPr b="1">
              <a:latin typeface="Lato"/>
              <a:ea typeface="Lato"/>
              <a:cs typeface="Lato"/>
              <a:sym typeface="Lato"/>
            </a:endParaRPr>
          </a:p>
        </p:txBody>
      </p:sp>
      <p:sp>
        <p:nvSpPr>
          <p:cNvPr id="820" name="Google Shape;820;p79"/>
          <p:cNvSpPr/>
          <p:nvPr/>
        </p:nvSpPr>
        <p:spPr>
          <a:xfrm>
            <a:off x="2537650" y="4291900"/>
            <a:ext cx="4767300" cy="43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Phase de mise à jour du standard si le résultat est atteint et définition des nouveaux objectifs</a:t>
            </a:r>
            <a:endParaRPr>
              <a:latin typeface="Lato"/>
              <a:ea typeface="Lato"/>
              <a:cs typeface="Lato"/>
              <a:sym typeface="Lato"/>
            </a:endParaRPr>
          </a:p>
        </p:txBody>
      </p:sp>
      <p:sp>
        <p:nvSpPr>
          <p:cNvPr id="821" name="Google Shape;821;p79"/>
          <p:cNvSpPr/>
          <p:nvPr/>
        </p:nvSpPr>
        <p:spPr>
          <a:xfrm>
            <a:off x="1540475" y="4290250"/>
            <a:ext cx="892200" cy="432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A</a:t>
            </a:r>
            <a:endParaRPr b="1">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Lean Management</a:t>
            </a:r>
            <a:endParaRPr/>
          </a:p>
        </p:txBody>
      </p:sp>
      <p:sp>
        <p:nvSpPr>
          <p:cNvPr id="827" name="Google Shape;827;p80"/>
          <p:cNvSpPr/>
          <p:nvPr/>
        </p:nvSpPr>
        <p:spPr>
          <a:xfrm>
            <a:off x="3749850" y="1500150"/>
            <a:ext cx="1644300" cy="54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Lean</a:t>
            </a:r>
            <a:endParaRPr b="1">
              <a:latin typeface="Lato"/>
              <a:ea typeface="Lato"/>
              <a:cs typeface="Lato"/>
              <a:sym typeface="Lato"/>
            </a:endParaRPr>
          </a:p>
        </p:txBody>
      </p:sp>
      <p:sp>
        <p:nvSpPr>
          <p:cNvPr id="828" name="Google Shape;828;p80"/>
          <p:cNvSpPr/>
          <p:nvPr/>
        </p:nvSpPr>
        <p:spPr>
          <a:xfrm>
            <a:off x="608175" y="2973400"/>
            <a:ext cx="1644300" cy="54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Muda</a:t>
            </a:r>
            <a:endParaRPr b="1" sz="1200">
              <a:latin typeface="Lato"/>
              <a:ea typeface="Lato"/>
              <a:cs typeface="Lato"/>
              <a:sym typeface="Lato"/>
            </a:endParaRPr>
          </a:p>
          <a:p>
            <a:pPr indent="0" lvl="0" marL="0" rtl="0" algn="ctr">
              <a:spcBef>
                <a:spcPts val="0"/>
              </a:spcBef>
              <a:spcAft>
                <a:spcPts val="0"/>
              </a:spcAft>
              <a:buNone/>
            </a:pPr>
            <a:r>
              <a:rPr i="1" lang="fr" sz="1200">
                <a:latin typeface="Lato"/>
                <a:ea typeface="Lato"/>
                <a:cs typeface="Lato"/>
                <a:sym typeface="Lato"/>
              </a:rPr>
              <a:t>Gaspillages</a:t>
            </a:r>
            <a:endParaRPr i="1" sz="1200">
              <a:latin typeface="Lato"/>
              <a:ea typeface="Lato"/>
              <a:cs typeface="Lato"/>
              <a:sym typeface="Lato"/>
            </a:endParaRPr>
          </a:p>
        </p:txBody>
      </p:sp>
      <p:sp>
        <p:nvSpPr>
          <p:cNvPr id="829" name="Google Shape;829;p80"/>
          <p:cNvSpPr/>
          <p:nvPr/>
        </p:nvSpPr>
        <p:spPr>
          <a:xfrm>
            <a:off x="3749850" y="2973400"/>
            <a:ext cx="1644300" cy="54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latin typeface="Lato"/>
                <a:ea typeface="Lato"/>
                <a:cs typeface="Lato"/>
                <a:sym typeface="Lato"/>
              </a:rPr>
              <a:t>Mura</a:t>
            </a:r>
            <a:endParaRPr b="1" sz="1300">
              <a:latin typeface="Lato"/>
              <a:ea typeface="Lato"/>
              <a:cs typeface="Lato"/>
              <a:sym typeface="Lato"/>
            </a:endParaRPr>
          </a:p>
          <a:p>
            <a:pPr indent="0" lvl="0" marL="0" rtl="0" algn="ctr">
              <a:spcBef>
                <a:spcPts val="0"/>
              </a:spcBef>
              <a:spcAft>
                <a:spcPts val="0"/>
              </a:spcAft>
              <a:buNone/>
            </a:pPr>
            <a:r>
              <a:rPr i="1" lang="fr" sz="1300">
                <a:latin typeface="Lato"/>
                <a:ea typeface="Lato"/>
                <a:cs typeface="Lato"/>
                <a:sym typeface="Lato"/>
              </a:rPr>
              <a:t>Client</a:t>
            </a:r>
            <a:endParaRPr i="1" sz="1300">
              <a:latin typeface="Lato"/>
              <a:ea typeface="Lato"/>
              <a:cs typeface="Lato"/>
              <a:sym typeface="Lato"/>
            </a:endParaRPr>
          </a:p>
        </p:txBody>
      </p:sp>
      <p:sp>
        <p:nvSpPr>
          <p:cNvPr id="830" name="Google Shape;830;p80"/>
          <p:cNvSpPr/>
          <p:nvPr/>
        </p:nvSpPr>
        <p:spPr>
          <a:xfrm>
            <a:off x="6891525" y="2973400"/>
            <a:ext cx="1644300" cy="54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latin typeface="Lato"/>
                <a:ea typeface="Lato"/>
                <a:cs typeface="Lato"/>
                <a:sym typeface="Lato"/>
              </a:rPr>
              <a:t>Muri</a:t>
            </a:r>
            <a:endParaRPr b="1" sz="1200">
              <a:latin typeface="Lato"/>
              <a:ea typeface="Lato"/>
              <a:cs typeface="Lato"/>
              <a:sym typeface="Lato"/>
            </a:endParaRPr>
          </a:p>
          <a:p>
            <a:pPr indent="0" lvl="0" marL="0" rtl="0" algn="ctr">
              <a:spcBef>
                <a:spcPts val="0"/>
              </a:spcBef>
              <a:spcAft>
                <a:spcPts val="0"/>
              </a:spcAft>
              <a:buNone/>
            </a:pPr>
            <a:r>
              <a:rPr i="1" lang="fr" sz="1200">
                <a:latin typeface="Lato"/>
                <a:ea typeface="Lato"/>
                <a:cs typeface="Lato"/>
                <a:sym typeface="Lato"/>
              </a:rPr>
              <a:t>Flux de travail régulier</a:t>
            </a:r>
            <a:endParaRPr i="1" sz="1200">
              <a:latin typeface="Lato"/>
              <a:ea typeface="Lato"/>
              <a:cs typeface="Lato"/>
              <a:sym typeface="Lato"/>
            </a:endParaRPr>
          </a:p>
        </p:txBody>
      </p:sp>
      <p:sp>
        <p:nvSpPr>
          <p:cNvPr id="831" name="Google Shape;831;p80"/>
          <p:cNvSpPr/>
          <p:nvPr/>
        </p:nvSpPr>
        <p:spPr>
          <a:xfrm>
            <a:off x="499500" y="3880775"/>
            <a:ext cx="8036400" cy="542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Réduire les temps d’attente et les retards</a:t>
            </a:r>
            <a:endParaRPr>
              <a:latin typeface="Lato"/>
              <a:ea typeface="Lato"/>
              <a:cs typeface="Lato"/>
              <a:sym typeface="Lato"/>
            </a:endParaRPr>
          </a:p>
        </p:txBody>
      </p:sp>
      <p:sp>
        <p:nvSpPr>
          <p:cNvPr id="832" name="Google Shape;832;p80"/>
          <p:cNvSpPr txBox="1"/>
          <p:nvPr/>
        </p:nvSpPr>
        <p:spPr>
          <a:xfrm>
            <a:off x="2082800" y="2221875"/>
            <a:ext cx="1320900" cy="2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Minimiser</a:t>
            </a:r>
            <a:endParaRPr sz="1300">
              <a:solidFill>
                <a:schemeClr val="lt1"/>
              </a:solidFill>
              <a:latin typeface="Lato"/>
              <a:ea typeface="Lato"/>
              <a:cs typeface="Lato"/>
              <a:sym typeface="Lato"/>
            </a:endParaRPr>
          </a:p>
        </p:txBody>
      </p:sp>
      <p:sp>
        <p:nvSpPr>
          <p:cNvPr id="833" name="Google Shape;833;p80"/>
          <p:cNvSpPr txBox="1"/>
          <p:nvPr/>
        </p:nvSpPr>
        <p:spPr>
          <a:xfrm>
            <a:off x="5922650" y="2221875"/>
            <a:ext cx="1320900" cy="2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Entretenir</a:t>
            </a:r>
            <a:endParaRPr sz="1300">
              <a:solidFill>
                <a:schemeClr val="lt1"/>
              </a:solidFill>
              <a:latin typeface="Lato"/>
              <a:ea typeface="Lato"/>
              <a:cs typeface="Lato"/>
              <a:sym typeface="Lato"/>
            </a:endParaRPr>
          </a:p>
        </p:txBody>
      </p:sp>
      <p:cxnSp>
        <p:nvCxnSpPr>
          <p:cNvPr id="834" name="Google Shape;834;p80"/>
          <p:cNvCxnSpPr>
            <a:stCxn id="827" idx="2"/>
            <a:endCxn id="828" idx="0"/>
          </p:cNvCxnSpPr>
          <p:nvPr/>
        </p:nvCxnSpPr>
        <p:spPr>
          <a:xfrm rot="5400000">
            <a:off x="2535750" y="937200"/>
            <a:ext cx="930900" cy="3141600"/>
          </a:xfrm>
          <a:prstGeom prst="curvedConnector3">
            <a:avLst>
              <a:gd fmla="val 49997" name="adj1"/>
            </a:avLst>
          </a:prstGeom>
          <a:noFill/>
          <a:ln cap="flat" cmpd="sng" w="9525">
            <a:solidFill>
              <a:schemeClr val="dk2"/>
            </a:solidFill>
            <a:prstDash val="solid"/>
            <a:round/>
            <a:headEnd len="med" w="med" type="none"/>
            <a:tailEnd len="med" w="med" type="stealth"/>
          </a:ln>
        </p:spPr>
      </p:cxnSp>
      <p:cxnSp>
        <p:nvCxnSpPr>
          <p:cNvPr id="835" name="Google Shape;835;p80"/>
          <p:cNvCxnSpPr>
            <a:stCxn id="827" idx="2"/>
            <a:endCxn id="830" idx="0"/>
          </p:cNvCxnSpPr>
          <p:nvPr/>
        </p:nvCxnSpPr>
        <p:spPr>
          <a:xfrm flipH="1" rot="-5400000">
            <a:off x="5677350" y="937200"/>
            <a:ext cx="930900" cy="3141600"/>
          </a:xfrm>
          <a:prstGeom prst="curvedConnector3">
            <a:avLst>
              <a:gd fmla="val 49997" name="adj1"/>
            </a:avLst>
          </a:prstGeom>
          <a:noFill/>
          <a:ln cap="flat" cmpd="sng" w="9525">
            <a:solidFill>
              <a:schemeClr val="dk2"/>
            </a:solidFill>
            <a:prstDash val="solid"/>
            <a:round/>
            <a:headEnd len="med" w="med" type="none"/>
            <a:tailEnd len="med" w="med" type="stealth"/>
          </a:ln>
        </p:spPr>
      </p:cxnSp>
      <p:cxnSp>
        <p:nvCxnSpPr>
          <p:cNvPr id="836" name="Google Shape;836;p80"/>
          <p:cNvCxnSpPr>
            <a:endCxn id="829" idx="0"/>
          </p:cNvCxnSpPr>
          <p:nvPr/>
        </p:nvCxnSpPr>
        <p:spPr>
          <a:xfrm flipH="1" rot="-5400000">
            <a:off x="4106250" y="2507650"/>
            <a:ext cx="930900" cy="6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837" name="Google Shape;837;p80"/>
          <p:cNvSpPr txBox="1"/>
          <p:nvPr/>
        </p:nvSpPr>
        <p:spPr>
          <a:xfrm>
            <a:off x="3911550" y="2501775"/>
            <a:ext cx="1320900" cy="2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a:solidFill>
                  <a:schemeClr val="lt1"/>
                </a:solidFill>
                <a:latin typeface="Lato"/>
                <a:ea typeface="Lato"/>
                <a:cs typeface="Lato"/>
                <a:sym typeface="Lato"/>
              </a:rPr>
              <a:t>Maximiser</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a:p>
        </p:txBody>
      </p:sp>
      <p:sp>
        <p:nvSpPr>
          <p:cNvPr id="393" name="Google Shape;393;p36"/>
          <p:cNvSpPr txBox="1"/>
          <p:nvPr>
            <p:ph idx="1" type="body"/>
          </p:nvPr>
        </p:nvSpPr>
        <p:spPr>
          <a:xfrm>
            <a:off x="660900" y="1338950"/>
            <a:ext cx="77028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Il existe 3 grands types de normes “primaires”</a:t>
            </a:r>
            <a:endParaRPr/>
          </a:p>
        </p:txBody>
      </p:sp>
      <p:sp>
        <p:nvSpPr>
          <p:cNvPr id="394" name="Google Shape;394;p36"/>
          <p:cNvSpPr/>
          <p:nvPr/>
        </p:nvSpPr>
        <p:spPr>
          <a:xfrm>
            <a:off x="660900" y="1782000"/>
            <a:ext cx="24603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Produits</a:t>
            </a:r>
            <a:endParaRPr b="1">
              <a:latin typeface="Lato"/>
              <a:ea typeface="Lato"/>
              <a:cs typeface="Lato"/>
              <a:sym typeface="Lato"/>
            </a:endParaRPr>
          </a:p>
        </p:txBody>
      </p:sp>
      <p:sp>
        <p:nvSpPr>
          <p:cNvPr id="395" name="Google Shape;395;p36"/>
          <p:cNvSpPr/>
          <p:nvPr/>
        </p:nvSpPr>
        <p:spPr>
          <a:xfrm>
            <a:off x="3282175" y="1771650"/>
            <a:ext cx="24603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Services</a:t>
            </a:r>
            <a:endParaRPr b="1">
              <a:latin typeface="Lato"/>
              <a:ea typeface="Lato"/>
              <a:cs typeface="Lato"/>
              <a:sym typeface="Lato"/>
            </a:endParaRPr>
          </a:p>
        </p:txBody>
      </p:sp>
      <p:sp>
        <p:nvSpPr>
          <p:cNvPr id="396" name="Google Shape;396;p36"/>
          <p:cNvSpPr/>
          <p:nvPr/>
        </p:nvSpPr>
        <p:spPr>
          <a:xfrm>
            <a:off x="5903450" y="1782000"/>
            <a:ext cx="24603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Processus</a:t>
            </a:r>
            <a:endParaRPr b="1">
              <a:latin typeface="Lato"/>
              <a:ea typeface="Lato"/>
              <a:cs typeface="Lato"/>
              <a:sym typeface="Lato"/>
            </a:endParaRPr>
          </a:p>
        </p:txBody>
      </p:sp>
      <p:sp>
        <p:nvSpPr>
          <p:cNvPr id="397" name="Google Shape;397;p36"/>
          <p:cNvSpPr/>
          <p:nvPr/>
        </p:nvSpPr>
        <p:spPr>
          <a:xfrm>
            <a:off x="1020975" y="2268850"/>
            <a:ext cx="2048700" cy="627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solidFill>
                  <a:schemeClr val="lt1"/>
                </a:solidFill>
                <a:latin typeface="Lato"/>
                <a:ea typeface="Lato"/>
                <a:cs typeface="Lato"/>
                <a:sym typeface="Lato"/>
              </a:rPr>
              <a:t>Production du consommateur &amp; Interopérabilité</a:t>
            </a:r>
            <a:endParaRPr i="1" sz="1200">
              <a:solidFill>
                <a:schemeClr val="lt1"/>
              </a:solidFill>
              <a:latin typeface="Lato"/>
              <a:ea typeface="Lato"/>
              <a:cs typeface="Lato"/>
              <a:sym typeface="Lato"/>
            </a:endParaRPr>
          </a:p>
        </p:txBody>
      </p:sp>
      <p:sp>
        <p:nvSpPr>
          <p:cNvPr id="398" name="Google Shape;398;p36"/>
          <p:cNvSpPr/>
          <p:nvPr/>
        </p:nvSpPr>
        <p:spPr>
          <a:xfrm>
            <a:off x="3642250" y="2268850"/>
            <a:ext cx="2048700" cy="627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solidFill>
                  <a:schemeClr val="lt1"/>
                </a:solidFill>
                <a:latin typeface="Lato"/>
                <a:ea typeface="Lato"/>
                <a:cs typeface="Lato"/>
                <a:sym typeface="Lato"/>
              </a:rPr>
              <a:t>Seuil minimum de qualité de prestation</a:t>
            </a:r>
            <a:endParaRPr i="1" sz="1200">
              <a:solidFill>
                <a:schemeClr val="lt1"/>
              </a:solidFill>
              <a:latin typeface="Lato"/>
              <a:ea typeface="Lato"/>
              <a:cs typeface="Lato"/>
              <a:sym typeface="Lato"/>
            </a:endParaRPr>
          </a:p>
        </p:txBody>
      </p:sp>
      <p:sp>
        <p:nvSpPr>
          <p:cNvPr id="399" name="Google Shape;399;p36"/>
          <p:cNvSpPr/>
          <p:nvPr/>
        </p:nvSpPr>
        <p:spPr>
          <a:xfrm>
            <a:off x="6237718" y="2268850"/>
            <a:ext cx="2048700" cy="627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solidFill>
                  <a:schemeClr val="lt1"/>
                </a:solidFill>
                <a:latin typeface="Lato"/>
                <a:ea typeface="Lato"/>
                <a:cs typeface="Lato"/>
                <a:sym typeface="Lato"/>
              </a:rPr>
              <a:t>Production &amp; Distribution de services et produits</a:t>
            </a:r>
            <a:endParaRPr i="1" sz="1200">
              <a:solidFill>
                <a:schemeClr val="lt1"/>
              </a:solidFill>
              <a:latin typeface="Lato"/>
              <a:ea typeface="Lato"/>
              <a:cs typeface="Lato"/>
              <a:sym typeface="Lato"/>
            </a:endParaRPr>
          </a:p>
        </p:txBody>
      </p:sp>
      <p:sp>
        <p:nvSpPr>
          <p:cNvPr id="400" name="Google Shape;400;p36"/>
          <p:cNvSpPr txBox="1"/>
          <p:nvPr>
            <p:ph idx="1" type="body"/>
          </p:nvPr>
        </p:nvSpPr>
        <p:spPr>
          <a:xfrm>
            <a:off x="660925" y="2941950"/>
            <a:ext cx="77028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Il existe également d’autres normes “secondaires”</a:t>
            </a:r>
            <a:endParaRPr/>
          </a:p>
        </p:txBody>
      </p:sp>
      <p:sp>
        <p:nvSpPr>
          <p:cNvPr id="401" name="Google Shape;401;p36"/>
          <p:cNvSpPr/>
          <p:nvPr/>
        </p:nvSpPr>
        <p:spPr>
          <a:xfrm>
            <a:off x="660875" y="336540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Formelles</a:t>
            </a:r>
            <a:endParaRPr>
              <a:latin typeface="Lato"/>
              <a:ea typeface="Lato"/>
              <a:cs typeface="Lato"/>
              <a:sym typeface="Lato"/>
            </a:endParaRPr>
          </a:p>
        </p:txBody>
      </p:sp>
      <p:sp>
        <p:nvSpPr>
          <p:cNvPr id="402" name="Google Shape;402;p36"/>
          <p:cNvSpPr/>
          <p:nvPr/>
        </p:nvSpPr>
        <p:spPr>
          <a:xfrm>
            <a:off x="3282150" y="335505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Informelles</a:t>
            </a:r>
            <a:endParaRPr>
              <a:latin typeface="Lato"/>
              <a:ea typeface="Lato"/>
              <a:cs typeface="Lato"/>
              <a:sym typeface="Lato"/>
            </a:endParaRPr>
          </a:p>
        </p:txBody>
      </p:sp>
      <p:sp>
        <p:nvSpPr>
          <p:cNvPr id="403" name="Google Shape;403;p36"/>
          <p:cNvSpPr/>
          <p:nvPr/>
        </p:nvSpPr>
        <p:spPr>
          <a:xfrm>
            <a:off x="5903425" y="336540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Propriétaires</a:t>
            </a:r>
            <a:endParaRPr>
              <a:latin typeface="Lato"/>
              <a:ea typeface="Lato"/>
              <a:cs typeface="Lato"/>
              <a:sym typeface="Lato"/>
            </a:endParaRPr>
          </a:p>
        </p:txBody>
      </p:sp>
      <p:sp>
        <p:nvSpPr>
          <p:cNvPr id="404" name="Google Shape;404;p36"/>
          <p:cNvSpPr/>
          <p:nvPr/>
        </p:nvSpPr>
        <p:spPr>
          <a:xfrm>
            <a:off x="660900" y="414360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Accessibilité</a:t>
            </a:r>
            <a:endParaRPr>
              <a:latin typeface="Lato"/>
              <a:ea typeface="Lato"/>
              <a:cs typeface="Lato"/>
              <a:sym typeface="Lato"/>
            </a:endParaRPr>
          </a:p>
        </p:txBody>
      </p:sp>
      <p:sp>
        <p:nvSpPr>
          <p:cNvPr id="405" name="Google Shape;405;p36"/>
          <p:cNvSpPr/>
          <p:nvPr/>
        </p:nvSpPr>
        <p:spPr>
          <a:xfrm>
            <a:off x="3282175" y="413325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Compatibilité</a:t>
            </a:r>
            <a:endParaRPr>
              <a:latin typeface="Lato"/>
              <a:ea typeface="Lato"/>
              <a:cs typeface="Lato"/>
              <a:sym typeface="Lato"/>
            </a:endParaRPr>
          </a:p>
        </p:txBody>
      </p:sp>
      <p:sp>
        <p:nvSpPr>
          <p:cNvPr id="406" name="Google Shape;406;p36"/>
          <p:cNvSpPr/>
          <p:nvPr/>
        </p:nvSpPr>
        <p:spPr>
          <a:xfrm>
            <a:off x="5903450" y="4143600"/>
            <a:ext cx="2460300" cy="685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Sécurité</a:t>
            </a:r>
            <a:endParaRPr>
              <a:latin typeface="Lato"/>
              <a:ea typeface="Lato"/>
              <a:cs typeface="Lato"/>
              <a:sym typeface="Lato"/>
            </a:endParaRPr>
          </a:p>
        </p:txBody>
      </p:sp>
      <p:sp>
        <p:nvSpPr>
          <p:cNvPr id="407" name="Google Shape;407;p36"/>
          <p:cNvSpPr txBox="1"/>
          <p:nvPr>
            <p:ph idx="1" type="body"/>
          </p:nvPr>
        </p:nvSpPr>
        <p:spPr>
          <a:xfrm>
            <a:off x="660900" y="4773550"/>
            <a:ext cx="7702800" cy="413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fr"/>
              <a:t>etc…</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Six Sigma</a:t>
            </a:r>
            <a:endParaRPr/>
          </a:p>
        </p:txBody>
      </p:sp>
      <p:sp>
        <p:nvSpPr>
          <p:cNvPr id="843" name="Google Shape;843;p81"/>
          <p:cNvSpPr/>
          <p:nvPr/>
        </p:nvSpPr>
        <p:spPr>
          <a:xfrm>
            <a:off x="2896800" y="1130250"/>
            <a:ext cx="3350400" cy="3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Six Sigma</a:t>
            </a:r>
            <a:endParaRPr b="1">
              <a:latin typeface="Lato"/>
              <a:ea typeface="Lato"/>
              <a:cs typeface="Lato"/>
              <a:sym typeface="Lato"/>
            </a:endParaRPr>
          </a:p>
        </p:txBody>
      </p:sp>
      <p:sp>
        <p:nvSpPr>
          <p:cNvPr id="844" name="Google Shape;844;p81"/>
          <p:cNvSpPr/>
          <p:nvPr/>
        </p:nvSpPr>
        <p:spPr>
          <a:xfrm>
            <a:off x="1450450" y="1655075"/>
            <a:ext cx="6243000" cy="3411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DMAIC</a:t>
            </a:r>
            <a:endParaRPr b="1">
              <a:latin typeface="Lato"/>
              <a:ea typeface="Lato"/>
              <a:cs typeface="Lato"/>
              <a:sym typeface="Lato"/>
            </a:endParaRPr>
          </a:p>
        </p:txBody>
      </p:sp>
      <p:sp>
        <p:nvSpPr>
          <p:cNvPr id="845" name="Google Shape;845;p81"/>
          <p:cNvSpPr/>
          <p:nvPr/>
        </p:nvSpPr>
        <p:spPr>
          <a:xfrm>
            <a:off x="1450450" y="2099250"/>
            <a:ext cx="1189800" cy="472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D</a:t>
            </a:r>
            <a:r>
              <a:rPr lang="fr">
                <a:latin typeface="Lato"/>
                <a:ea typeface="Lato"/>
                <a:cs typeface="Lato"/>
                <a:sym typeface="Lato"/>
              </a:rPr>
              <a:t>éfinir</a:t>
            </a:r>
            <a:endParaRPr>
              <a:latin typeface="Lato"/>
              <a:ea typeface="Lato"/>
              <a:cs typeface="Lato"/>
              <a:sym typeface="Lato"/>
            </a:endParaRPr>
          </a:p>
        </p:txBody>
      </p:sp>
      <p:sp>
        <p:nvSpPr>
          <p:cNvPr id="846" name="Google Shape;846;p81"/>
          <p:cNvSpPr/>
          <p:nvPr/>
        </p:nvSpPr>
        <p:spPr>
          <a:xfrm>
            <a:off x="2713775" y="2099250"/>
            <a:ext cx="1189800" cy="472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M</a:t>
            </a:r>
            <a:r>
              <a:rPr lang="fr">
                <a:latin typeface="Lato"/>
                <a:ea typeface="Lato"/>
                <a:cs typeface="Lato"/>
                <a:sym typeface="Lato"/>
              </a:rPr>
              <a:t>esurer</a:t>
            </a:r>
            <a:endParaRPr>
              <a:latin typeface="Lato"/>
              <a:ea typeface="Lato"/>
              <a:cs typeface="Lato"/>
              <a:sym typeface="Lato"/>
            </a:endParaRPr>
          </a:p>
        </p:txBody>
      </p:sp>
      <p:sp>
        <p:nvSpPr>
          <p:cNvPr id="847" name="Google Shape;847;p81"/>
          <p:cNvSpPr/>
          <p:nvPr/>
        </p:nvSpPr>
        <p:spPr>
          <a:xfrm>
            <a:off x="3977100" y="2099250"/>
            <a:ext cx="1189800" cy="472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A</a:t>
            </a:r>
            <a:r>
              <a:rPr lang="fr">
                <a:latin typeface="Lato"/>
                <a:ea typeface="Lato"/>
                <a:cs typeface="Lato"/>
                <a:sym typeface="Lato"/>
              </a:rPr>
              <a:t>nalyser</a:t>
            </a:r>
            <a:endParaRPr>
              <a:latin typeface="Lato"/>
              <a:ea typeface="Lato"/>
              <a:cs typeface="Lato"/>
              <a:sym typeface="Lato"/>
            </a:endParaRPr>
          </a:p>
        </p:txBody>
      </p:sp>
      <p:sp>
        <p:nvSpPr>
          <p:cNvPr id="848" name="Google Shape;848;p81"/>
          <p:cNvSpPr/>
          <p:nvPr/>
        </p:nvSpPr>
        <p:spPr>
          <a:xfrm>
            <a:off x="5240425" y="2099250"/>
            <a:ext cx="1189800" cy="472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A</a:t>
            </a:r>
            <a:r>
              <a:rPr lang="fr">
                <a:latin typeface="Lato"/>
                <a:ea typeface="Lato"/>
                <a:cs typeface="Lato"/>
                <a:sym typeface="Lato"/>
              </a:rPr>
              <a:t>méliorer</a:t>
            </a:r>
            <a:endParaRPr>
              <a:latin typeface="Lato"/>
              <a:ea typeface="Lato"/>
              <a:cs typeface="Lato"/>
              <a:sym typeface="Lato"/>
            </a:endParaRPr>
          </a:p>
          <a:p>
            <a:pPr indent="0" lvl="0" marL="0" rtl="0" algn="ctr">
              <a:spcBef>
                <a:spcPts val="0"/>
              </a:spcBef>
              <a:spcAft>
                <a:spcPts val="0"/>
              </a:spcAft>
              <a:buNone/>
            </a:pPr>
            <a:r>
              <a:rPr b="1" i="1" lang="fr">
                <a:latin typeface="Lato"/>
                <a:ea typeface="Lato"/>
                <a:cs typeface="Lato"/>
                <a:sym typeface="Lato"/>
              </a:rPr>
              <a:t>I</a:t>
            </a:r>
            <a:r>
              <a:rPr i="1" lang="fr">
                <a:latin typeface="Lato"/>
                <a:ea typeface="Lato"/>
                <a:cs typeface="Lato"/>
                <a:sym typeface="Lato"/>
              </a:rPr>
              <a:t>mprove</a:t>
            </a:r>
            <a:endParaRPr i="1">
              <a:latin typeface="Lato"/>
              <a:ea typeface="Lato"/>
              <a:cs typeface="Lato"/>
              <a:sym typeface="Lato"/>
            </a:endParaRPr>
          </a:p>
        </p:txBody>
      </p:sp>
      <p:sp>
        <p:nvSpPr>
          <p:cNvPr id="849" name="Google Shape;849;p81"/>
          <p:cNvSpPr/>
          <p:nvPr/>
        </p:nvSpPr>
        <p:spPr>
          <a:xfrm>
            <a:off x="6503750" y="2099250"/>
            <a:ext cx="1189800" cy="472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a:t>
            </a:r>
            <a:r>
              <a:rPr lang="fr">
                <a:latin typeface="Lato"/>
                <a:ea typeface="Lato"/>
                <a:cs typeface="Lato"/>
                <a:sym typeface="Lato"/>
              </a:rPr>
              <a:t>ontrôler</a:t>
            </a:r>
            <a:endParaRPr i="1">
              <a:latin typeface="Lato"/>
              <a:ea typeface="Lato"/>
              <a:cs typeface="Lato"/>
              <a:sym typeface="Lato"/>
            </a:endParaRPr>
          </a:p>
        </p:txBody>
      </p:sp>
      <p:pic>
        <p:nvPicPr>
          <p:cNvPr id="850" name="Google Shape;850;p81"/>
          <p:cNvPicPr preferRelativeResize="0"/>
          <p:nvPr/>
        </p:nvPicPr>
        <p:blipFill>
          <a:blip r:embed="rId3">
            <a:alphaModFix/>
          </a:blip>
          <a:stretch>
            <a:fillRect/>
          </a:stretch>
        </p:blipFill>
        <p:spPr>
          <a:xfrm>
            <a:off x="2463588" y="2674825"/>
            <a:ext cx="4216817" cy="22669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Théorie des contraintes (TOC)</a:t>
            </a:r>
            <a:endParaRPr/>
          </a:p>
        </p:txBody>
      </p:sp>
      <p:sp>
        <p:nvSpPr>
          <p:cNvPr id="856" name="Google Shape;856;p82"/>
          <p:cNvSpPr txBox="1"/>
          <p:nvPr>
            <p:ph idx="1" type="body"/>
          </p:nvPr>
        </p:nvSpPr>
        <p:spPr>
          <a:xfrm>
            <a:off x="1297500" y="1156425"/>
            <a:ext cx="7038900" cy="84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Cette approche identifie les goulets d'étranglement (contraintes) dans les processus et se concentre sur leur optimisation pour améliorer les performances globales du système.</a:t>
            </a:r>
            <a:endParaRPr/>
          </a:p>
        </p:txBody>
      </p:sp>
      <p:pic>
        <p:nvPicPr>
          <p:cNvPr id="857" name="Google Shape;857;p82"/>
          <p:cNvPicPr preferRelativeResize="0"/>
          <p:nvPr/>
        </p:nvPicPr>
        <p:blipFill>
          <a:blip r:embed="rId3">
            <a:alphaModFix/>
          </a:blip>
          <a:stretch>
            <a:fillRect/>
          </a:stretch>
        </p:blipFill>
        <p:spPr>
          <a:xfrm>
            <a:off x="3126500" y="2070025"/>
            <a:ext cx="2770176" cy="2770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méthode des 5S</a:t>
            </a:r>
            <a:endParaRPr/>
          </a:p>
        </p:txBody>
      </p:sp>
      <p:sp>
        <p:nvSpPr>
          <p:cNvPr id="863" name="Google Shape;863;p83"/>
          <p:cNvSpPr txBox="1"/>
          <p:nvPr>
            <p:ph idx="1" type="body"/>
          </p:nvPr>
        </p:nvSpPr>
        <p:spPr>
          <a:xfrm>
            <a:off x="1297500" y="1034150"/>
            <a:ext cx="70389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Une méthode de gestion visuelle qui vise à organiser l'espace de travail de manière efficace en se concentrant sur cinq principes : trier, ranger, nettoyer, standardiser et respecter.</a:t>
            </a:r>
            <a:endParaRPr/>
          </a:p>
        </p:txBody>
      </p:sp>
      <p:pic>
        <p:nvPicPr>
          <p:cNvPr id="864" name="Google Shape;864;p83"/>
          <p:cNvPicPr preferRelativeResize="0"/>
          <p:nvPr/>
        </p:nvPicPr>
        <p:blipFill>
          <a:blip r:embed="rId3">
            <a:alphaModFix/>
          </a:blip>
          <a:stretch>
            <a:fillRect/>
          </a:stretch>
        </p:blipFill>
        <p:spPr>
          <a:xfrm>
            <a:off x="2705250" y="1646450"/>
            <a:ext cx="3733500" cy="3129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Fondements du DevOps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8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historique du DevOps</a:t>
            </a:r>
            <a:endParaRPr/>
          </a:p>
        </p:txBody>
      </p:sp>
      <p:pic>
        <p:nvPicPr>
          <p:cNvPr id="875" name="Google Shape;875;p85"/>
          <p:cNvPicPr preferRelativeResize="0"/>
          <p:nvPr/>
        </p:nvPicPr>
        <p:blipFill>
          <a:blip r:embed="rId3">
            <a:alphaModFix/>
          </a:blip>
          <a:stretch>
            <a:fillRect/>
          </a:stretch>
        </p:blipFill>
        <p:spPr>
          <a:xfrm>
            <a:off x="1714500" y="1756200"/>
            <a:ext cx="5715000" cy="2219325"/>
          </a:xfrm>
          <a:prstGeom prst="rect">
            <a:avLst/>
          </a:prstGeom>
          <a:noFill/>
          <a:ln>
            <a:noFill/>
          </a:ln>
        </p:spPr>
      </p:pic>
      <p:sp>
        <p:nvSpPr>
          <p:cNvPr id="876" name="Google Shape;876;p85"/>
          <p:cNvSpPr txBox="1"/>
          <p:nvPr/>
        </p:nvSpPr>
        <p:spPr>
          <a:xfrm>
            <a:off x="1115250" y="4468050"/>
            <a:ext cx="69267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u="sng">
                <a:solidFill>
                  <a:schemeClr val="hlink"/>
                </a:solidFill>
                <a:latin typeface="Lato"/>
                <a:ea typeface="Lato"/>
                <a:cs typeface="Lato"/>
                <a:sym typeface="Lato"/>
                <a:hlinkClick r:id="rId4"/>
              </a:rPr>
              <a:t>https://devopssec.fr/article/introduction-au-devops#begin-article-section</a:t>
            </a:r>
            <a:endParaRPr sz="1300">
              <a:solidFill>
                <a:schemeClr val="l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historique du DevOps</a:t>
            </a:r>
            <a:endParaRPr/>
          </a:p>
        </p:txBody>
      </p:sp>
      <p:sp>
        <p:nvSpPr>
          <p:cNvPr id="882" name="Google Shape;882;p86"/>
          <p:cNvSpPr txBox="1"/>
          <p:nvPr/>
        </p:nvSpPr>
        <p:spPr>
          <a:xfrm>
            <a:off x="1290875" y="1350925"/>
            <a:ext cx="7224900" cy="303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Le mouvement DevOps a émergé au début des années 2000 en réponse aux défis croissants posés par le développement logiciel et les opérations informatiques isolées. Les silos organisationnels traditionnels entre les équipes de développement et d'exploitation ont souvent conduit à des retards, des erreurs et des inefficacités dans le processus de livraison logicielle.</a:t>
            </a:r>
            <a:endParaRPr sz="1300">
              <a:solidFill>
                <a:schemeClr val="lt1"/>
              </a:solidFill>
              <a:latin typeface="Lato"/>
              <a:ea typeface="Lato"/>
              <a:cs typeface="Lato"/>
              <a:sym typeface="Lato"/>
            </a:endParaRPr>
          </a:p>
          <a:p>
            <a:pPr indent="0" lvl="0" marL="0" rtl="0" algn="just">
              <a:spcBef>
                <a:spcPts val="0"/>
              </a:spcBef>
              <a:spcAft>
                <a:spcPts val="0"/>
              </a:spcAft>
              <a:buNone/>
            </a:pPr>
            <a:r>
              <a:t/>
            </a:r>
            <a:endParaRPr sz="1300">
              <a:solidFill>
                <a:schemeClr val="lt1"/>
              </a:solidFill>
              <a:latin typeface="Lato"/>
              <a:ea typeface="Lato"/>
              <a:cs typeface="Lato"/>
              <a:sym typeface="Lato"/>
            </a:endParaRPr>
          </a:p>
          <a:p>
            <a:pPr indent="0" lvl="0" marL="0" rtl="0" algn="just">
              <a:spcBef>
                <a:spcPts val="0"/>
              </a:spcBef>
              <a:spcAft>
                <a:spcPts val="0"/>
              </a:spcAft>
              <a:buNone/>
            </a:pPr>
            <a:r>
              <a:rPr lang="fr" sz="1300">
                <a:solidFill>
                  <a:schemeClr val="lt1"/>
                </a:solidFill>
                <a:latin typeface="Lato"/>
                <a:ea typeface="Lato"/>
                <a:cs typeface="Lato"/>
                <a:sym typeface="Lato"/>
              </a:rPr>
              <a:t>En 2003, Google embauche Ben Treynor (aujourd’hui Vice Président Ingénierie Google) en SRE (Site Reliability Engineering). Les SRE sont les premiers praticiens du DevOps d’aujourd’hui. </a:t>
            </a:r>
            <a:endParaRPr sz="1300">
              <a:solidFill>
                <a:schemeClr val="lt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historique du DevOps</a:t>
            </a:r>
            <a:endParaRPr/>
          </a:p>
        </p:txBody>
      </p:sp>
      <p:sp>
        <p:nvSpPr>
          <p:cNvPr id="888" name="Google Shape;888;p87"/>
          <p:cNvSpPr txBox="1"/>
          <p:nvPr>
            <p:ph idx="1" type="body"/>
          </p:nvPr>
        </p:nvSpPr>
        <p:spPr>
          <a:xfrm>
            <a:off x="1511100" y="2982025"/>
            <a:ext cx="6454500" cy="14967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fr"/>
              <a:t>DevOps n'est ni un outil ni une technologie. Il s’agit plutôt d’une idéologie dans laquelle deux parties essentielles d’une entreprise : l’équipe de développement logiciel et l’équipe des opérations informatiques travaillent en étroite collaboration et partagent les progrès. DevOps garantit une bonne communication entre ces équipes, ce qui permet en outre à l'organisation de livrer le produit final en un minimum de temps et avec un minimum de problèmes.</a:t>
            </a:r>
            <a:endParaRPr/>
          </a:p>
        </p:txBody>
      </p:sp>
      <p:sp>
        <p:nvSpPr>
          <p:cNvPr id="889" name="Google Shape;889;p87"/>
          <p:cNvSpPr/>
          <p:nvPr/>
        </p:nvSpPr>
        <p:spPr>
          <a:xfrm>
            <a:off x="1511025" y="1501025"/>
            <a:ext cx="6454500" cy="107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Combinant développement (Dev) et opérations (Ops), DevOps est l’union des personnes, des processus et des technologies destinés à fournir continuellement de la valeur aux clients.”</a:t>
            </a:r>
            <a:endParaRPr>
              <a:latin typeface="Lato"/>
              <a:ea typeface="Lato"/>
              <a:cs typeface="Lato"/>
              <a:sym typeface="Lato"/>
            </a:endParaRPr>
          </a:p>
          <a:p>
            <a:pPr indent="0" lvl="0" marL="0" rtl="0" algn="r">
              <a:spcBef>
                <a:spcPts val="0"/>
              </a:spcBef>
              <a:spcAft>
                <a:spcPts val="0"/>
              </a:spcAft>
              <a:buNone/>
            </a:pPr>
            <a:r>
              <a:rPr i="1" lang="fr">
                <a:latin typeface="Lato"/>
                <a:ea typeface="Lato"/>
                <a:cs typeface="Lato"/>
                <a:sym typeface="Lato"/>
              </a:rPr>
              <a:t>Microsoft</a:t>
            </a:r>
            <a:endParaRPr i="1">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historique du DevOps</a:t>
            </a:r>
            <a:endParaRPr/>
          </a:p>
        </p:txBody>
      </p:sp>
      <p:sp>
        <p:nvSpPr>
          <p:cNvPr id="895" name="Google Shape;895;p88"/>
          <p:cNvSpPr txBox="1"/>
          <p:nvPr/>
        </p:nvSpPr>
        <p:spPr>
          <a:xfrm>
            <a:off x="1297500" y="1230850"/>
            <a:ext cx="7224900" cy="12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L'idée de fusionner les aspects du développement et des opérations pour favoriser une approche plus collaborative a gagné en popularité grâce à des praticiens et des leaders de l'industrie. En 2009, Patrick Debois et Andrew Clay Shafer ont organisé la première conférence "DevOpsDays" à Ghent, en Belgique, marquant ainsi un jalon important dans la formalisation du mouvement DevOps.</a:t>
            </a:r>
            <a:endParaRPr sz="1300">
              <a:solidFill>
                <a:schemeClr val="lt1"/>
              </a:solidFill>
              <a:latin typeface="Lato"/>
              <a:ea typeface="Lato"/>
              <a:cs typeface="Lato"/>
              <a:sym typeface="Lato"/>
            </a:endParaRPr>
          </a:p>
        </p:txBody>
      </p:sp>
      <p:pic>
        <p:nvPicPr>
          <p:cNvPr id="896" name="Google Shape;896;p88"/>
          <p:cNvPicPr preferRelativeResize="0"/>
          <p:nvPr/>
        </p:nvPicPr>
        <p:blipFill>
          <a:blip r:embed="rId3">
            <a:alphaModFix/>
          </a:blip>
          <a:stretch>
            <a:fillRect/>
          </a:stretch>
        </p:blipFill>
        <p:spPr>
          <a:xfrm>
            <a:off x="1953625" y="2530500"/>
            <a:ext cx="1761325" cy="1761325"/>
          </a:xfrm>
          <a:prstGeom prst="rect">
            <a:avLst/>
          </a:prstGeom>
          <a:noFill/>
          <a:ln>
            <a:noFill/>
          </a:ln>
        </p:spPr>
      </p:pic>
      <p:pic>
        <p:nvPicPr>
          <p:cNvPr id="897" name="Google Shape;897;p88"/>
          <p:cNvPicPr preferRelativeResize="0"/>
          <p:nvPr/>
        </p:nvPicPr>
        <p:blipFill>
          <a:blip r:embed="rId4">
            <a:alphaModFix/>
          </a:blip>
          <a:stretch>
            <a:fillRect/>
          </a:stretch>
        </p:blipFill>
        <p:spPr>
          <a:xfrm>
            <a:off x="5262433" y="2641788"/>
            <a:ext cx="2308125" cy="1538750"/>
          </a:xfrm>
          <a:prstGeom prst="rect">
            <a:avLst/>
          </a:prstGeom>
          <a:noFill/>
          <a:ln>
            <a:noFill/>
          </a:ln>
        </p:spPr>
      </p:pic>
      <p:sp>
        <p:nvSpPr>
          <p:cNvPr id="898" name="Google Shape;898;p88"/>
          <p:cNvSpPr txBox="1"/>
          <p:nvPr/>
        </p:nvSpPr>
        <p:spPr>
          <a:xfrm>
            <a:off x="2113838" y="4370775"/>
            <a:ext cx="14409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100">
                <a:solidFill>
                  <a:schemeClr val="lt1"/>
                </a:solidFill>
                <a:latin typeface="Lato"/>
                <a:ea typeface="Lato"/>
                <a:cs typeface="Lato"/>
                <a:sym typeface="Lato"/>
              </a:rPr>
              <a:t>Patrick Debois</a:t>
            </a:r>
            <a:endParaRPr i="1" sz="1100">
              <a:solidFill>
                <a:schemeClr val="lt1"/>
              </a:solidFill>
              <a:latin typeface="Lato"/>
              <a:ea typeface="Lato"/>
              <a:cs typeface="Lato"/>
              <a:sym typeface="Lato"/>
            </a:endParaRPr>
          </a:p>
        </p:txBody>
      </p:sp>
      <p:sp>
        <p:nvSpPr>
          <p:cNvPr id="899" name="Google Shape;899;p88"/>
          <p:cNvSpPr txBox="1"/>
          <p:nvPr/>
        </p:nvSpPr>
        <p:spPr>
          <a:xfrm>
            <a:off x="5696050" y="4370800"/>
            <a:ext cx="14409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100">
                <a:solidFill>
                  <a:schemeClr val="lt1"/>
                </a:solidFill>
                <a:latin typeface="Lato"/>
                <a:ea typeface="Lato"/>
                <a:cs typeface="Lato"/>
                <a:sym typeface="Lato"/>
              </a:rPr>
              <a:t>Andrew Clay Shafer</a:t>
            </a:r>
            <a:endParaRPr i="1" sz="1100">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schéma classique en entreprise</a:t>
            </a:r>
            <a:endParaRPr/>
          </a:p>
        </p:txBody>
      </p:sp>
      <p:sp>
        <p:nvSpPr>
          <p:cNvPr id="905" name="Google Shape;905;p89"/>
          <p:cNvSpPr/>
          <p:nvPr/>
        </p:nvSpPr>
        <p:spPr>
          <a:xfrm>
            <a:off x="2067028" y="1758196"/>
            <a:ext cx="1547100" cy="14022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 sz="1800">
                <a:solidFill>
                  <a:srgbClr val="FFFFFF"/>
                </a:solidFill>
                <a:latin typeface="Open Sans"/>
                <a:ea typeface="Open Sans"/>
                <a:cs typeface="Open Sans"/>
                <a:sym typeface="Open Sans"/>
              </a:rPr>
              <a:t>DEV</a:t>
            </a:r>
            <a:endParaRPr sz="1800">
              <a:solidFill>
                <a:srgbClr val="FFFFFF"/>
              </a:solidFill>
              <a:latin typeface="Open Sans"/>
              <a:ea typeface="Open Sans"/>
              <a:cs typeface="Open Sans"/>
              <a:sym typeface="Open Sans"/>
            </a:endParaRPr>
          </a:p>
        </p:txBody>
      </p:sp>
      <p:sp>
        <p:nvSpPr>
          <p:cNvPr id="906" name="Google Shape;906;p89"/>
          <p:cNvSpPr/>
          <p:nvPr/>
        </p:nvSpPr>
        <p:spPr>
          <a:xfrm>
            <a:off x="5535327" y="1758196"/>
            <a:ext cx="1547100" cy="14022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 sz="1800">
                <a:solidFill>
                  <a:srgbClr val="FFFFFF"/>
                </a:solidFill>
                <a:latin typeface="Open Sans"/>
                <a:ea typeface="Open Sans"/>
                <a:cs typeface="Open Sans"/>
                <a:sym typeface="Open Sans"/>
              </a:rPr>
              <a:t>OPS</a:t>
            </a:r>
            <a:endParaRPr sz="1800">
              <a:solidFill>
                <a:srgbClr val="FFFFFF"/>
              </a:solidFill>
              <a:latin typeface="Open Sans"/>
              <a:ea typeface="Open Sans"/>
              <a:cs typeface="Open Sans"/>
              <a:sym typeface="Open Sans"/>
            </a:endParaRPr>
          </a:p>
        </p:txBody>
      </p:sp>
      <p:cxnSp>
        <p:nvCxnSpPr>
          <p:cNvPr id="907" name="Google Shape;907;p89"/>
          <p:cNvCxnSpPr/>
          <p:nvPr/>
        </p:nvCxnSpPr>
        <p:spPr>
          <a:xfrm>
            <a:off x="4572021" y="1307852"/>
            <a:ext cx="5400" cy="2556300"/>
          </a:xfrm>
          <a:prstGeom prst="straightConnector1">
            <a:avLst/>
          </a:prstGeom>
          <a:noFill/>
          <a:ln cap="flat" cmpd="sng" w="76200">
            <a:solidFill>
              <a:srgbClr val="FFFFFF"/>
            </a:solidFill>
            <a:prstDash val="solid"/>
            <a:round/>
            <a:headEnd len="sm" w="sm" type="none"/>
            <a:tailEnd len="sm" w="sm" type="none"/>
          </a:ln>
        </p:spPr>
      </p:cxnSp>
      <p:sp>
        <p:nvSpPr>
          <p:cNvPr id="908" name="Google Shape;908;p89"/>
          <p:cNvSpPr txBox="1"/>
          <p:nvPr/>
        </p:nvSpPr>
        <p:spPr>
          <a:xfrm>
            <a:off x="2259916" y="3176224"/>
            <a:ext cx="116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fr">
                <a:solidFill>
                  <a:srgbClr val="FFFFFF"/>
                </a:solidFill>
                <a:latin typeface="Lato"/>
                <a:ea typeface="Lato"/>
                <a:cs typeface="Lato"/>
                <a:sym typeface="Lato"/>
              </a:rPr>
              <a:t>Applicative</a:t>
            </a:r>
            <a:endParaRPr b="1" sz="400">
              <a:latin typeface="Lato"/>
              <a:ea typeface="Lato"/>
              <a:cs typeface="Lato"/>
              <a:sym typeface="Lato"/>
            </a:endParaRPr>
          </a:p>
        </p:txBody>
      </p:sp>
      <p:sp>
        <p:nvSpPr>
          <p:cNvPr id="909" name="Google Shape;909;p89"/>
          <p:cNvSpPr txBox="1"/>
          <p:nvPr/>
        </p:nvSpPr>
        <p:spPr>
          <a:xfrm>
            <a:off x="5579652" y="3168575"/>
            <a:ext cx="1547100" cy="3231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fr" sz="1500">
                <a:solidFill>
                  <a:srgbClr val="FFFFFF"/>
                </a:solidFill>
                <a:latin typeface="Lato"/>
                <a:ea typeface="Lato"/>
                <a:cs typeface="Lato"/>
                <a:sym typeface="Lato"/>
              </a:rPr>
              <a:t>Infrastructure</a:t>
            </a:r>
            <a:endParaRPr b="1" sz="1500">
              <a:latin typeface="Lato"/>
              <a:ea typeface="Lato"/>
              <a:cs typeface="Lato"/>
              <a:sym typeface="Lato"/>
            </a:endParaRPr>
          </a:p>
        </p:txBody>
      </p:sp>
      <p:sp>
        <p:nvSpPr>
          <p:cNvPr id="910" name="Google Shape;910;p89"/>
          <p:cNvSpPr txBox="1"/>
          <p:nvPr/>
        </p:nvSpPr>
        <p:spPr>
          <a:xfrm>
            <a:off x="3618475" y="3954100"/>
            <a:ext cx="2235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fr" sz="1600">
                <a:solidFill>
                  <a:srgbClr val="FFFFFF"/>
                </a:solidFill>
                <a:latin typeface="Lato"/>
                <a:ea typeface="Lato"/>
                <a:cs typeface="Lato"/>
                <a:sym typeface="Lato"/>
              </a:rPr>
              <a:t>Mur de la confusion</a:t>
            </a:r>
            <a:endParaRPr b="1" sz="1600">
              <a:solidFill>
                <a:srgbClr val="FFFFFF"/>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DevOps</a:t>
            </a:r>
            <a:endParaRPr/>
          </a:p>
        </p:txBody>
      </p:sp>
      <p:sp>
        <p:nvSpPr>
          <p:cNvPr id="916" name="Google Shape;916;p90"/>
          <p:cNvSpPr/>
          <p:nvPr/>
        </p:nvSpPr>
        <p:spPr>
          <a:xfrm>
            <a:off x="3210028" y="1758196"/>
            <a:ext cx="1547100" cy="14022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 sz="1800">
                <a:solidFill>
                  <a:srgbClr val="FFFFFF"/>
                </a:solidFill>
                <a:latin typeface="Open Sans"/>
                <a:ea typeface="Open Sans"/>
                <a:cs typeface="Open Sans"/>
                <a:sym typeface="Open Sans"/>
              </a:rPr>
              <a:t>DEV</a:t>
            </a:r>
            <a:endParaRPr sz="1800">
              <a:solidFill>
                <a:srgbClr val="FFFFFF"/>
              </a:solidFill>
              <a:latin typeface="Open Sans"/>
              <a:ea typeface="Open Sans"/>
              <a:cs typeface="Open Sans"/>
              <a:sym typeface="Open Sans"/>
            </a:endParaRPr>
          </a:p>
        </p:txBody>
      </p:sp>
      <p:sp>
        <p:nvSpPr>
          <p:cNvPr id="917" name="Google Shape;917;p90"/>
          <p:cNvSpPr txBox="1"/>
          <p:nvPr/>
        </p:nvSpPr>
        <p:spPr>
          <a:xfrm>
            <a:off x="3402916" y="3176224"/>
            <a:ext cx="116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fr">
                <a:solidFill>
                  <a:srgbClr val="FFFFFF"/>
                </a:solidFill>
                <a:latin typeface="Lato"/>
                <a:ea typeface="Lato"/>
                <a:cs typeface="Lato"/>
                <a:sym typeface="Lato"/>
              </a:rPr>
              <a:t>Applicative</a:t>
            </a:r>
            <a:endParaRPr b="1" sz="400">
              <a:latin typeface="Lato"/>
              <a:ea typeface="Lato"/>
              <a:cs typeface="Lato"/>
              <a:sym typeface="Lato"/>
            </a:endParaRPr>
          </a:p>
        </p:txBody>
      </p:sp>
      <p:sp>
        <p:nvSpPr>
          <p:cNvPr id="918" name="Google Shape;918;p90"/>
          <p:cNvSpPr/>
          <p:nvPr/>
        </p:nvSpPr>
        <p:spPr>
          <a:xfrm>
            <a:off x="4494627" y="1758196"/>
            <a:ext cx="1547100" cy="14022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 sz="1800">
                <a:solidFill>
                  <a:srgbClr val="FFFFFF"/>
                </a:solidFill>
                <a:latin typeface="Open Sans"/>
                <a:ea typeface="Open Sans"/>
                <a:cs typeface="Open Sans"/>
                <a:sym typeface="Open Sans"/>
              </a:rPr>
              <a:t>OPS</a:t>
            </a:r>
            <a:endParaRPr sz="1800">
              <a:solidFill>
                <a:srgbClr val="FFFFFF"/>
              </a:solidFill>
              <a:latin typeface="Open Sans"/>
              <a:ea typeface="Open Sans"/>
              <a:cs typeface="Open Sans"/>
              <a:sym typeface="Open Sans"/>
            </a:endParaRPr>
          </a:p>
        </p:txBody>
      </p:sp>
      <p:sp>
        <p:nvSpPr>
          <p:cNvPr id="919" name="Google Shape;919;p90"/>
          <p:cNvSpPr txBox="1"/>
          <p:nvPr/>
        </p:nvSpPr>
        <p:spPr>
          <a:xfrm>
            <a:off x="4538952" y="3168575"/>
            <a:ext cx="1547100" cy="3231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fr" sz="1500">
                <a:solidFill>
                  <a:srgbClr val="FFFFFF"/>
                </a:solidFill>
                <a:latin typeface="Lato"/>
                <a:ea typeface="Lato"/>
                <a:cs typeface="Lato"/>
                <a:sym typeface="Lato"/>
              </a:rPr>
              <a:t>Infrastructure</a:t>
            </a:r>
            <a:endParaRPr b="1" sz="1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Définitions et concepts de base</a:t>
            </a:r>
            <a:endParaRPr/>
          </a:p>
        </p:txBody>
      </p:sp>
      <p:sp>
        <p:nvSpPr>
          <p:cNvPr id="413" name="Google Shape;413;p37"/>
          <p:cNvSpPr txBox="1"/>
          <p:nvPr>
            <p:ph idx="1" type="body"/>
          </p:nvPr>
        </p:nvSpPr>
        <p:spPr>
          <a:xfrm>
            <a:off x="1297500" y="1567550"/>
            <a:ext cx="3573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a:t>Les </a:t>
            </a:r>
            <a:r>
              <a:rPr b="1" lang="fr"/>
              <a:t>standards</a:t>
            </a:r>
            <a:r>
              <a:rPr lang="fr"/>
              <a:t>, souvent utilisés de manière interchangeable avec le terme "normes", désignent des </a:t>
            </a:r>
            <a:r>
              <a:rPr b="1" lang="fr"/>
              <a:t>critères de référence</a:t>
            </a:r>
            <a:r>
              <a:rPr lang="fr"/>
              <a:t> acceptés par </a:t>
            </a:r>
            <a:r>
              <a:rPr b="1" lang="fr"/>
              <a:t>l'industrie </a:t>
            </a:r>
            <a:r>
              <a:rPr lang="fr"/>
              <a:t>ou la </a:t>
            </a:r>
            <a:r>
              <a:rPr b="1" lang="fr"/>
              <a:t>communauté </a:t>
            </a:r>
            <a:r>
              <a:rPr lang="fr"/>
              <a:t>pour évaluer la </a:t>
            </a:r>
            <a:r>
              <a:rPr b="1" lang="fr"/>
              <a:t>conformité</a:t>
            </a:r>
            <a:r>
              <a:rPr lang="fr"/>
              <a:t>, la </a:t>
            </a:r>
            <a:r>
              <a:rPr b="1" lang="fr"/>
              <a:t>performance </a:t>
            </a:r>
            <a:r>
              <a:rPr lang="fr"/>
              <a:t>ou la </a:t>
            </a:r>
            <a:r>
              <a:rPr b="1" lang="fr"/>
              <a:t>sécurité</a:t>
            </a:r>
            <a:r>
              <a:rPr lang="fr"/>
              <a:t>. Les standards peuvent être internes à une organisation ou définis par des organismes externes.</a:t>
            </a:r>
            <a:endParaRPr/>
          </a:p>
        </p:txBody>
      </p:sp>
      <p:pic>
        <p:nvPicPr>
          <p:cNvPr id="414" name="Google Shape;414;p37"/>
          <p:cNvPicPr preferRelativeResize="0"/>
          <p:nvPr/>
        </p:nvPicPr>
        <p:blipFill>
          <a:blip r:embed="rId3">
            <a:alphaModFix/>
          </a:blip>
          <a:stretch>
            <a:fillRect/>
          </a:stretch>
        </p:blipFill>
        <p:spPr>
          <a:xfrm>
            <a:off x="5632433" y="1933287"/>
            <a:ext cx="1226225" cy="1250675"/>
          </a:xfrm>
          <a:prstGeom prst="rect">
            <a:avLst/>
          </a:prstGeom>
          <a:noFill/>
          <a:ln>
            <a:noFill/>
          </a:ln>
        </p:spPr>
      </p:pic>
      <p:pic>
        <p:nvPicPr>
          <p:cNvPr id="415" name="Google Shape;415;p37"/>
          <p:cNvPicPr preferRelativeResize="0"/>
          <p:nvPr/>
        </p:nvPicPr>
        <p:blipFill>
          <a:blip r:embed="rId4">
            <a:alphaModFix/>
          </a:blip>
          <a:stretch>
            <a:fillRect/>
          </a:stretch>
        </p:blipFill>
        <p:spPr>
          <a:xfrm>
            <a:off x="7363157" y="1959538"/>
            <a:ext cx="1356244" cy="125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Comment le DevOps aide les organisations ?</a:t>
            </a:r>
            <a:endParaRPr/>
          </a:p>
        </p:txBody>
      </p:sp>
      <p:sp>
        <p:nvSpPr>
          <p:cNvPr id="925" name="Google Shape;925;p9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DevOps offre plusieurs avantages aux organisations en favorisant une approche collaborative entre les équipes de développement et d'exploitation, ainsi qu'en intégrant des pratiques et des outils visant à automatiser et optimiser le cycle de vie du développement logiciel.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Présentation des principaux concepts : collaboration, automatisation, intégration continue..</a:t>
            </a:r>
            <a:endParaRPr/>
          </a:p>
        </p:txBody>
      </p:sp>
      <p:sp>
        <p:nvSpPr>
          <p:cNvPr id="931" name="Google Shape;931;p92"/>
          <p:cNvSpPr/>
          <p:nvPr/>
        </p:nvSpPr>
        <p:spPr>
          <a:xfrm>
            <a:off x="720500" y="1701125"/>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Livraison rapide et continue</a:t>
            </a:r>
            <a:endParaRPr>
              <a:latin typeface="Lato"/>
              <a:ea typeface="Lato"/>
              <a:cs typeface="Lato"/>
              <a:sym typeface="Lato"/>
            </a:endParaRPr>
          </a:p>
        </p:txBody>
      </p:sp>
      <p:sp>
        <p:nvSpPr>
          <p:cNvPr id="932" name="Google Shape;932;p92"/>
          <p:cNvSpPr/>
          <p:nvPr/>
        </p:nvSpPr>
        <p:spPr>
          <a:xfrm>
            <a:off x="3394600" y="1701125"/>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Amélioration de la qualité</a:t>
            </a:r>
            <a:endParaRPr>
              <a:latin typeface="Lato"/>
              <a:ea typeface="Lato"/>
              <a:cs typeface="Lato"/>
              <a:sym typeface="Lato"/>
            </a:endParaRPr>
          </a:p>
        </p:txBody>
      </p:sp>
      <p:sp>
        <p:nvSpPr>
          <p:cNvPr id="933" name="Google Shape;933;p92"/>
          <p:cNvSpPr/>
          <p:nvPr/>
        </p:nvSpPr>
        <p:spPr>
          <a:xfrm>
            <a:off x="6068700" y="1701125"/>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Collaboration renforcée</a:t>
            </a:r>
            <a:endParaRPr>
              <a:latin typeface="Lato"/>
              <a:ea typeface="Lato"/>
              <a:cs typeface="Lato"/>
              <a:sym typeface="Lato"/>
            </a:endParaRPr>
          </a:p>
        </p:txBody>
      </p:sp>
      <p:sp>
        <p:nvSpPr>
          <p:cNvPr id="934" name="Google Shape;934;p92"/>
          <p:cNvSpPr/>
          <p:nvPr/>
        </p:nvSpPr>
        <p:spPr>
          <a:xfrm>
            <a:off x="720500" y="25717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Automatisation des processus</a:t>
            </a:r>
            <a:endParaRPr>
              <a:latin typeface="Lato"/>
              <a:ea typeface="Lato"/>
              <a:cs typeface="Lato"/>
              <a:sym typeface="Lato"/>
            </a:endParaRPr>
          </a:p>
        </p:txBody>
      </p:sp>
      <p:sp>
        <p:nvSpPr>
          <p:cNvPr id="935" name="Google Shape;935;p92"/>
          <p:cNvSpPr/>
          <p:nvPr/>
        </p:nvSpPr>
        <p:spPr>
          <a:xfrm>
            <a:off x="3394600" y="25717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Réduction des coûts </a:t>
            </a:r>
            <a:endParaRPr>
              <a:latin typeface="Lato"/>
              <a:ea typeface="Lato"/>
              <a:cs typeface="Lato"/>
              <a:sym typeface="Lato"/>
            </a:endParaRPr>
          </a:p>
        </p:txBody>
      </p:sp>
      <p:sp>
        <p:nvSpPr>
          <p:cNvPr id="936" name="Google Shape;936;p92"/>
          <p:cNvSpPr/>
          <p:nvPr/>
        </p:nvSpPr>
        <p:spPr>
          <a:xfrm>
            <a:off x="6068700" y="25717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Agilité et adaptabilité</a:t>
            </a:r>
            <a:endParaRPr>
              <a:latin typeface="Lato"/>
              <a:ea typeface="Lato"/>
              <a:cs typeface="Lato"/>
              <a:sym typeface="Lato"/>
            </a:endParaRPr>
          </a:p>
        </p:txBody>
      </p:sp>
      <p:sp>
        <p:nvSpPr>
          <p:cNvPr id="937" name="Google Shape;937;p92"/>
          <p:cNvSpPr/>
          <p:nvPr/>
        </p:nvSpPr>
        <p:spPr>
          <a:xfrm>
            <a:off x="3394600" y="3442375"/>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Surveillance et rétroaction continues</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43" name="Google Shape;943;p93"/>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Livraison rapide et continue</a:t>
            </a:r>
            <a:endParaRPr>
              <a:latin typeface="Lato"/>
              <a:ea typeface="Lato"/>
              <a:cs typeface="Lato"/>
              <a:sym typeface="Lato"/>
            </a:endParaRPr>
          </a:p>
        </p:txBody>
      </p:sp>
      <p:sp>
        <p:nvSpPr>
          <p:cNvPr id="944" name="Google Shape;944;p93"/>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Le DevOps vise à accélérer le processus de livraison logicielle en automatisant les tâches répétitives, en optimisant les workflows, et en intégrant des pratiques de déploiement continu. Cela permet aux organisations de fournir des fonctionnalités plus rapidement et de manière plus régulière.</a:t>
            </a:r>
            <a:endParaRPr sz="1300">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94"/>
          <p:cNvPicPr preferRelativeResize="0"/>
          <p:nvPr/>
        </p:nvPicPr>
        <p:blipFill>
          <a:blip r:embed="rId3">
            <a:alphaModFix/>
          </a:blip>
          <a:stretch>
            <a:fillRect/>
          </a:stretch>
        </p:blipFill>
        <p:spPr>
          <a:xfrm>
            <a:off x="1128713" y="685800"/>
            <a:ext cx="6886575" cy="3771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55" name="Google Shape;955;p95"/>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L’amélioration de la qualité</a:t>
            </a:r>
            <a:endParaRPr>
              <a:latin typeface="Lato"/>
              <a:ea typeface="Lato"/>
              <a:cs typeface="Lato"/>
              <a:sym typeface="Lato"/>
            </a:endParaRPr>
          </a:p>
        </p:txBody>
      </p:sp>
      <p:sp>
        <p:nvSpPr>
          <p:cNvPr id="956" name="Google Shape;956;p95"/>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L'intégration continue, les tests automatisés et la surveillance constante contribuent à une meilleure qualité du code et à la détection précoce des erreurs. Cela réduit les risques d'incidents en production et améliore la stabilité des applications.</a:t>
            </a:r>
            <a:endParaRPr sz="1300">
              <a:solidFill>
                <a:schemeClr val="lt1"/>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62" name="Google Shape;962;p96"/>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collaboration renforcée</a:t>
            </a:r>
            <a:endParaRPr>
              <a:latin typeface="Lato"/>
              <a:ea typeface="Lato"/>
              <a:cs typeface="Lato"/>
              <a:sym typeface="Lato"/>
            </a:endParaRPr>
          </a:p>
        </p:txBody>
      </p:sp>
      <p:sp>
        <p:nvSpPr>
          <p:cNvPr id="963" name="Google Shape;963;p96"/>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DevOps encourage la collaboration étroite entre les équipes de développement, d'exploitation et d'autres parties prenantes. En favorisant la communication et le partage des responsabilités, le DevOps brise les silos organisationnels et contribue à une culture de travail plus collaborative.</a:t>
            </a:r>
            <a:endParaRPr sz="1300">
              <a:solidFill>
                <a:schemeClr val="lt1"/>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69" name="Google Shape;969;p97"/>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L’automatisation des processus</a:t>
            </a:r>
            <a:endParaRPr>
              <a:latin typeface="Lato"/>
              <a:ea typeface="Lato"/>
              <a:cs typeface="Lato"/>
              <a:sym typeface="Lato"/>
            </a:endParaRPr>
          </a:p>
        </p:txBody>
      </p:sp>
      <p:sp>
        <p:nvSpPr>
          <p:cNvPr id="970" name="Google Shape;970;p97"/>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L'automatisation des tâches manuelles, telles que le déploiement, les tests, et la gestion de l'infrastructure, permet de gagner du temps et de réduire les erreurs humaines. L'automatisation est au cœur du DevOps pour assurer une efficacité opérationnelle accrue.</a:t>
            </a:r>
            <a:endParaRPr sz="1300">
              <a:solidFill>
                <a:schemeClr val="lt1"/>
              </a:solidFill>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76" name="Google Shape;976;p98"/>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réduction des coûts</a:t>
            </a:r>
            <a:endParaRPr>
              <a:latin typeface="Lato"/>
              <a:ea typeface="Lato"/>
              <a:cs typeface="Lato"/>
              <a:sym typeface="Lato"/>
            </a:endParaRPr>
          </a:p>
        </p:txBody>
      </p:sp>
      <p:sp>
        <p:nvSpPr>
          <p:cNvPr id="977" name="Google Shape;977;p98"/>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En accélérant le cycle de vie du développement logiciel et en automatisant les processus, le DevOps contribue à une utilisation plus efficiente des ressources, ce qui peut se traduire par une réduction des coûts opérationnels.</a:t>
            </a:r>
            <a:endParaRPr sz="1300">
              <a:solidFill>
                <a:schemeClr val="lt1"/>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83" name="Google Shape;983;p99"/>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L’agilité et l’adaptabilité</a:t>
            </a:r>
            <a:endParaRPr>
              <a:latin typeface="Lato"/>
              <a:ea typeface="Lato"/>
              <a:cs typeface="Lato"/>
              <a:sym typeface="Lato"/>
            </a:endParaRPr>
          </a:p>
        </p:txBody>
      </p:sp>
      <p:sp>
        <p:nvSpPr>
          <p:cNvPr id="984" name="Google Shape;984;p99"/>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Le DevOps permet aux organisations de s'adapter plus rapidement aux changements du marché et aux exigences des clients. La flexibilité accrue dans le développement et le déploiement facilite l'ajustement rapide des fonctionnalités en réponse aux besoins évolutifs.</a:t>
            </a:r>
            <a:endParaRPr sz="1300">
              <a:solidFill>
                <a:schemeClr val="lt1"/>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principaux concepts : </a:t>
            </a:r>
            <a:endParaRPr/>
          </a:p>
        </p:txBody>
      </p:sp>
      <p:sp>
        <p:nvSpPr>
          <p:cNvPr id="990" name="Google Shape;990;p100"/>
          <p:cNvSpPr/>
          <p:nvPr/>
        </p:nvSpPr>
        <p:spPr>
          <a:xfrm>
            <a:off x="3311100" y="1307850"/>
            <a:ext cx="2521800" cy="74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La Surveillance et la rétroaction continue</a:t>
            </a:r>
            <a:endParaRPr>
              <a:latin typeface="Lato"/>
              <a:ea typeface="Lato"/>
              <a:cs typeface="Lato"/>
              <a:sym typeface="Lato"/>
            </a:endParaRPr>
          </a:p>
        </p:txBody>
      </p:sp>
      <p:sp>
        <p:nvSpPr>
          <p:cNvPr id="991" name="Google Shape;991;p100"/>
          <p:cNvSpPr txBox="1"/>
          <p:nvPr/>
        </p:nvSpPr>
        <p:spPr>
          <a:xfrm>
            <a:off x="1130775" y="2421650"/>
            <a:ext cx="7205700" cy="18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Les pratiques DevOps incluent la surveillance constante des performances et des opérations en production, ainsi que la collecte continue de données et de retours d'expérience. Cela permet aux équipes d'identifier rapidement les problèmes, de les résoudre et de faire de l’itération en continu pour améliorer la performance et la satisfaction client.</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Principaux organismes de Normalisation</a:t>
            </a:r>
            <a:endParaRPr/>
          </a:p>
        </p:txBody>
      </p:sp>
      <p:sp>
        <p:nvSpPr>
          <p:cNvPr id="421" name="Google Shape;421;p38"/>
          <p:cNvSpPr txBox="1"/>
          <p:nvPr>
            <p:ph idx="1" type="body"/>
          </p:nvPr>
        </p:nvSpPr>
        <p:spPr>
          <a:xfrm>
            <a:off x="1297500" y="1567550"/>
            <a:ext cx="7038900" cy="80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a:t>Les organismes de normalisation jouent un rôle central dans le développement et la maintenance des normes et des standards en informatique.</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t/>
            </a:r>
            <a:endParaRPr/>
          </a:p>
        </p:txBody>
      </p:sp>
      <p:pic>
        <p:nvPicPr>
          <p:cNvPr id="422" name="Google Shape;422;p38"/>
          <p:cNvPicPr preferRelativeResize="0"/>
          <p:nvPr/>
        </p:nvPicPr>
        <p:blipFill>
          <a:blip r:embed="rId3">
            <a:alphaModFix/>
          </a:blip>
          <a:stretch>
            <a:fillRect/>
          </a:stretch>
        </p:blipFill>
        <p:spPr>
          <a:xfrm>
            <a:off x="1293380" y="2699500"/>
            <a:ext cx="2220225" cy="801850"/>
          </a:xfrm>
          <a:prstGeom prst="rect">
            <a:avLst/>
          </a:prstGeom>
          <a:noFill/>
          <a:ln>
            <a:noFill/>
          </a:ln>
        </p:spPr>
      </p:pic>
      <p:pic>
        <p:nvPicPr>
          <p:cNvPr id="423" name="Google Shape;423;p38"/>
          <p:cNvPicPr preferRelativeResize="0"/>
          <p:nvPr/>
        </p:nvPicPr>
        <p:blipFill>
          <a:blip r:embed="rId4">
            <a:alphaModFix/>
          </a:blip>
          <a:stretch>
            <a:fillRect/>
          </a:stretch>
        </p:blipFill>
        <p:spPr>
          <a:xfrm>
            <a:off x="3740911" y="2699502"/>
            <a:ext cx="1798498" cy="801850"/>
          </a:xfrm>
          <a:prstGeom prst="rect">
            <a:avLst/>
          </a:prstGeom>
          <a:noFill/>
          <a:ln>
            <a:noFill/>
          </a:ln>
        </p:spPr>
      </p:pic>
      <p:pic>
        <p:nvPicPr>
          <p:cNvPr id="424" name="Google Shape;424;p38"/>
          <p:cNvPicPr preferRelativeResize="0"/>
          <p:nvPr/>
        </p:nvPicPr>
        <p:blipFill>
          <a:blip r:embed="rId5">
            <a:alphaModFix/>
          </a:blip>
          <a:stretch>
            <a:fillRect/>
          </a:stretch>
        </p:blipFill>
        <p:spPr>
          <a:xfrm>
            <a:off x="5728017" y="2606750"/>
            <a:ext cx="1020676" cy="1036251"/>
          </a:xfrm>
          <a:prstGeom prst="rect">
            <a:avLst/>
          </a:prstGeom>
          <a:noFill/>
          <a:ln>
            <a:noFill/>
          </a:ln>
        </p:spPr>
      </p:pic>
      <p:pic>
        <p:nvPicPr>
          <p:cNvPr id="425" name="Google Shape;425;p38"/>
          <p:cNvPicPr preferRelativeResize="0"/>
          <p:nvPr/>
        </p:nvPicPr>
        <p:blipFill>
          <a:blip r:embed="rId6">
            <a:alphaModFix/>
          </a:blip>
          <a:stretch>
            <a:fillRect/>
          </a:stretch>
        </p:blipFill>
        <p:spPr>
          <a:xfrm>
            <a:off x="7094087" y="2477213"/>
            <a:ext cx="1246425" cy="1246425"/>
          </a:xfrm>
          <a:prstGeom prst="rect">
            <a:avLst/>
          </a:prstGeom>
          <a:noFill/>
          <a:ln>
            <a:noFill/>
          </a:ln>
        </p:spPr>
      </p:pic>
      <p:pic>
        <p:nvPicPr>
          <p:cNvPr id="426" name="Google Shape;426;p38"/>
          <p:cNvPicPr preferRelativeResize="0"/>
          <p:nvPr/>
        </p:nvPicPr>
        <p:blipFill>
          <a:blip r:embed="rId7">
            <a:alphaModFix/>
          </a:blip>
          <a:stretch>
            <a:fillRect/>
          </a:stretch>
        </p:blipFill>
        <p:spPr>
          <a:xfrm>
            <a:off x="1293387" y="3789500"/>
            <a:ext cx="4104826" cy="914100"/>
          </a:xfrm>
          <a:prstGeom prst="rect">
            <a:avLst/>
          </a:prstGeom>
          <a:noFill/>
          <a:ln>
            <a:noFill/>
          </a:ln>
        </p:spPr>
      </p:pic>
      <p:pic>
        <p:nvPicPr>
          <p:cNvPr id="427" name="Google Shape;427;p38"/>
          <p:cNvPicPr preferRelativeResize="0"/>
          <p:nvPr/>
        </p:nvPicPr>
        <p:blipFill>
          <a:blip r:embed="rId8">
            <a:alphaModFix/>
          </a:blip>
          <a:stretch>
            <a:fillRect/>
          </a:stretch>
        </p:blipFill>
        <p:spPr>
          <a:xfrm>
            <a:off x="5828688" y="3802099"/>
            <a:ext cx="2320249" cy="888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avantages du DevOps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collaboration</a:t>
            </a:r>
            <a:endParaRPr/>
          </a:p>
        </p:txBody>
      </p:sp>
      <p:sp>
        <p:nvSpPr>
          <p:cNvPr id="1002" name="Google Shape;1002;p10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Les principales problématiques des entreprises étaient sur le manque de collaboration entre les équipes de Dev et les équipes Opérationnelles (Ops). L’avantage du DevOps réside dans la collaboration entre ces deux équipes en repensant intégralement l’environnement où ces différentes équipes travaillent afin de créer davantage de valeur pour l’entreprise.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vitesse</a:t>
            </a:r>
            <a:endParaRPr/>
          </a:p>
        </p:txBody>
      </p:sp>
      <p:sp>
        <p:nvSpPr>
          <p:cNvPr id="1008" name="Google Shape;1008;p103"/>
          <p:cNvSpPr txBox="1"/>
          <p:nvPr>
            <p:ph idx="1" type="body"/>
          </p:nvPr>
        </p:nvSpPr>
        <p:spPr>
          <a:xfrm>
            <a:off x="617025" y="1557550"/>
            <a:ext cx="32745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DevOps d’aujourd’hui permet d'accélérer la fréquence et la vitesse à laquelle les entreprises peuvent introduire de nouveaux produits afin d’obtenir un avantage concurrentiel. </a:t>
            </a:r>
            <a:endParaRPr/>
          </a:p>
          <a:p>
            <a:pPr indent="0" lvl="0" marL="0" rtl="0" algn="just">
              <a:spcBef>
                <a:spcPts val="1200"/>
              </a:spcBef>
              <a:spcAft>
                <a:spcPts val="1200"/>
              </a:spcAft>
              <a:buNone/>
            </a:pPr>
            <a:r>
              <a:rPr b="1" lang="fr"/>
              <a:t>Cette réduction de temps est liée à ce que l’on appelle le TTM (Time-To-Market)</a:t>
            </a:r>
            <a:endParaRPr b="1"/>
          </a:p>
        </p:txBody>
      </p:sp>
      <p:pic>
        <p:nvPicPr>
          <p:cNvPr id="1009" name="Google Shape;1009;p103"/>
          <p:cNvPicPr preferRelativeResize="0"/>
          <p:nvPr/>
        </p:nvPicPr>
        <p:blipFill>
          <a:blip r:embed="rId3">
            <a:alphaModFix/>
          </a:blip>
          <a:stretch>
            <a:fillRect/>
          </a:stretch>
        </p:blipFill>
        <p:spPr>
          <a:xfrm>
            <a:off x="4119975" y="1307850"/>
            <a:ext cx="4789275" cy="3162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0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L’Agilité pour la satisfaction client</a:t>
            </a:r>
            <a:endParaRPr/>
          </a:p>
        </p:txBody>
      </p:sp>
      <p:sp>
        <p:nvSpPr>
          <p:cNvPr id="1015" name="Google Shape;1015;p10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exigences des clients modernes sont intenses et demandent une très forte réactivité quant au développement de nouvelles fonctionnalités. Les pratiques DevOps permettent une meilleure flexibilité et aide également les équipes à comprendre comment les clients se servent de leurs produits.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fr"/>
              <a:t>En général les clients détestent attendre les produits d’une entreprise. Plus il y a d’attente plus les effets néfastes s’intensifient. Avec un rythme de livraison plus rapide, la satisfaction client augmente plus rapidement.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sécurité</a:t>
            </a:r>
            <a:endParaRPr/>
          </a:p>
        </p:txBody>
      </p:sp>
      <p:sp>
        <p:nvSpPr>
          <p:cNvPr id="1021" name="Google Shape;1021;p105"/>
          <p:cNvSpPr txBox="1"/>
          <p:nvPr>
            <p:ph idx="1" type="body"/>
          </p:nvPr>
        </p:nvSpPr>
        <p:spPr>
          <a:xfrm>
            <a:off x="1297500" y="1037200"/>
            <a:ext cx="7038900" cy="2165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DevOps permet dans sa version optimisée d’intégrer la sécurité des produits livrés. On parle alors de DevSecOps. </a:t>
            </a:r>
            <a:endParaRPr/>
          </a:p>
          <a:p>
            <a:pPr indent="0" lvl="0" marL="0" rtl="0" algn="just">
              <a:spcBef>
                <a:spcPts val="1200"/>
              </a:spcBef>
              <a:spcAft>
                <a:spcPts val="1200"/>
              </a:spcAft>
              <a:buNone/>
            </a:pPr>
            <a:r>
              <a:rPr lang="fr"/>
              <a:t>Le DevSecOps étend les principaux composants de développement et d’exploitation du DevOps et y introduit une couche de sécurité en tant que composant distinct dans le pipeline CI/CD. l’essence du DevSecOps est que la majorité des équipes (pas seulement les équipes de sécurité) sont responsables de la sécurité de l’application. Il aide à réduire les coûts et avec lui les équipes sont en mesure de suivre et de détecter les problèmes de sécurité dans les premiers stades de développement. </a:t>
            </a:r>
            <a:endParaRPr/>
          </a:p>
        </p:txBody>
      </p:sp>
      <p:pic>
        <p:nvPicPr>
          <p:cNvPr id="1022" name="Google Shape;1022;p105"/>
          <p:cNvPicPr preferRelativeResize="0"/>
          <p:nvPr/>
        </p:nvPicPr>
        <p:blipFill>
          <a:blip r:embed="rId3">
            <a:alphaModFix/>
          </a:blip>
          <a:stretch>
            <a:fillRect/>
          </a:stretch>
        </p:blipFill>
        <p:spPr>
          <a:xfrm>
            <a:off x="3128962" y="3154575"/>
            <a:ext cx="2886065" cy="16363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Ce que n’est pas le DevOps </a:t>
            </a:r>
            <a:endParaRPr/>
          </a:p>
        </p:txBody>
      </p:sp>
      <p:sp>
        <p:nvSpPr>
          <p:cNvPr id="1028" name="Google Shape;1028;p106"/>
          <p:cNvSpPr/>
          <p:nvPr/>
        </p:nvSpPr>
        <p:spPr>
          <a:xfrm>
            <a:off x="880600" y="1761200"/>
            <a:ext cx="2451600" cy="6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Une équipe distincte</a:t>
            </a:r>
            <a:endParaRPr>
              <a:latin typeface="Lato"/>
              <a:ea typeface="Lato"/>
              <a:cs typeface="Lato"/>
              <a:sym typeface="Lato"/>
            </a:endParaRPr>
          </a:p>
        </p:txBody>
      </p:sp>
      <p:sp>
        <p:nvSpPr>
          <p:cNvPr id="1029" name="Google Shape;1029;p106"/>
          <p:cNvSpPr/>
          <p:nvPr/>
        </p:nvSpPr>
        <p:spPr>
          <a:xfrm>
            <a:off x="3464650" y="1761200"/>
            <a:ext cx="2451600" cy="6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Un Outil</a:t>
            </a:r>
            <a:endParaRPr>
              <a:latin typeface="Lato"/>
              <a:ea typeface="Lato"/>
              <a:cs typeface="Lato"/>
              <a:sym typeface="Lato"/>
            </a:endParaRPr>
          </a:p>
        </p:txBody>
      </p:sp>
      <p:sp>
        <p:nvSpPr>
          <p:cNvPr id="1030" name="Google Shape;1030;p106"/>
          <p:cNvSpPr/>
          <p:nvPr/>
        </p:nvSpPr>
        <p:spPr>
          <a:xfrm>
            <a:off x="6048700" y="1761200"/>
            <a:ext cx="2451600" cy="6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Une simple combinaison d’équipes Dev et Ops</a:t>
            </a:r>
            <a:endParaRPr>
              <a:latin typeface="Lato"/>
              <a:ea typeface="Lato"/>
              <a:cs typeface="Lato"/>
              <a:sym typeface="Lato"/>
            </a:endParaRPr>
          </a:p>
        </p:txBody>
      </p:sp>
      <p:sp>
        <p:nvSpPr>
          <p:cNvPr id="1031" name="Google Shape;1031;p106"/>
          <p:cNvSpPr/>
          <p:nvPr/>
        </p:nvSpPr>
        <p:spPr>
          <a:xfrm>
            <a:off x="4638225" y="2571750"/>
            <a:ext cx="2451600" cy="6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Uniquement l’automatisation</a:t>
            </a:r>
            <a:endParaRPr>
              <a:latin typeface="Lato"/>
              <a:ea typeface="Lato"/>
              <a:cs typeface="Lato"/>
              <a:sym typeface="Lato"/>
            </a:endParaRPr>
          </a:p>
        </p:txBody>
      </p:sp>
      <p:sp>
        <p:nvSpPr>
          <p:cNvPr id="1032" name="Google Shape;1032;p106"/>
          <p:cNvSpPr/>
          <p:nvPr/>
        </p:nvSpPr>
        <p:spPr>
          <a:xfrm>
            <a:off x="2054175" y="2571750"/>
            <a:ext cx="2451600" cy="6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Une stratégie universelle</a:t>
            </a:r>
            <a:endParaRPr>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7"/>
          <p:cNvSpPr txBox="1"/>
          <p:nvPr>
            <p:ph idx="1" type="body"/>
          </p:nvPr>
        </p:nvSpPr>
        <p:spPr>
          <a:xfrm>
            <a:off x="1297500" y="1537525"/>
            <a:ext cx="7038900" cy="333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DevOps permet d’améliorer la collaboration entre toutes les parties prenantes de la planification à la livraison et l’automatisation du processus de livraison afin de :</a:t>
            </a:r>
            <a:endParaRPr/>
          </a:p>
          <a:p>
            <a:pPr indent="0" lvl="0" marL="457200" rtl="0" algn="ctr">
              <a:lnSpc>
                <a:spcPct val="100000"/>
              </a:lnSpc>
              <a:spcBef>
                <a:spcPts val="1200"/>
              </a:spcBef>
              <a:spcAft>
                <a:spcPts val="0"/>
              </a:spcAft>
              <a:buNone/>
            </a:pPr>
            <a:r>
              <a:rPr lang="fr"/>
              <a:t>Améliorer la fréquence de déploiement</a:t>
            </a:r>
            <a:endParaRPr/>
          </a:p>
          <a:p>
            <a:pPr indent="0" lvl="0" marL="457200" rtl="0" algn="ctr">
              <a:lnSpc>
                <a:spcPct val="100000"/>
              </a:lnSpc>
              <a:spcBef>
                <a:spcPts val="0"/>
              </a:spcBef>
              <a:spcAft>
                <a:spcPts val="0"/>
              </a:spcAft>
              <a:buNone/>
            </a:pPr>
            <a:r>
              <a:rPr lang="fr"/>
              <a:t>Accélérer la mise sur le marché</a:t>
            </a:r>
            <a:endParaRPr/>
          </a:p>
          <a:p>
            <a:pPr indent="0" lvl="0" marL="457200" rtl="0" algn="ctr">
              <a:lnSpc>
                <a:spcPct val="100000"/>
              </a:lnSpc>
              <a:spcBef>
                <a:spcPts val="0"/>
              </a:spcBef>
              <a:spcAft>
                <a:spcPts val="0"/>
              </a:spcAft>
              <a:buNone/>
            </a:pPr>
            <a:r>
              <a:rPr lang="fr"/>
              <a:t>Réduire le taux d'échec des nouvelles livraisons</a:t>
            </a:r>
            <a:endParaRPr/>
          </a:p>
          <a:p>
            <a:pPr indent="0" lvl="0" marL="457200" rtl="0" algn="ctr">
              <a:lnSpc>
                <a:spcPct val="100000"/>
              </a:lnSpc>
              <a:spcBef>
                <a:spcPts val="0"/>
              </a:spcBef>
              <a:spcAft>
                <a:spcPts val="0"/>
              </a:spcAft>
              <a:buNone/>
            </a:pPr>
            <a:r>
              <a:rPr lang="fr"/>
              <a:t>Raccourcir le délai entre les correctifs</a:t>
            </a:r>
            <a:endParaRPr/>
          </a:p>
          <a:p>
            <a:pPr indent="0" lvl="0" marL="457200" rtl="0" algn="ctr">
              <a:lnSpc>
                <a:spcPct val="100000"/>
              </a:lnSpc>
              <a:spcBef>
                <a:spcPts val="0"/>
              </a:spcBef>
              <a:spcAft>
                <a:spcPts val="0"/>
              </a:spcAft>
              <a:buNone/>
            </a:pPr>
            <a:r>
              <a:rPr lang="fr"/>
              <a:t>Améliorer le temps moyen de récupération</a:t>
            </a:r>
            <a:endParaRPr/>
          </a:p>
          <a:p>
            <a:pPr indent="0" lvl="0" marL="457200" rtl="0" algn="ctr">
              <a:lnSpc>
                <a:spcPct val="100000"/>
              </a:lnSpc>
              <a:spcBef>
                <a:spcPts val="0"/>
              </a:spcBef>
              <a:spcAft>
                <a:spcPts val="0"/>
              </a:spcAft>
              <a:buNone/>
            </a:pPr>
            <a:r>
              <a:rPr lang="fr"/>
              <a:t>S'adapter aux changements des besoins client avec l'agilité</a:t>
            </a:r>
            <a:endParaRPr/>
          </a:p>
          <a:p>
            <a:pPr indent="0" lvl="0" marL="457200" rtl="0" algn="ctr">
              <a:lnSpc>
                <a:spcPct val="100000"/>
              </a:lnSpc>
              <a:spcBef>
                <a:spcPts val="0"/>
              </a:spcBef>
              <a:spcAft>
                <a:spcPts val="0"/>
              </a:spcAft>
              <a:buNone/>
            </a:pPr>
            <a:r>
              <a:rPr lang="fr"/>
              <a:t>Posséder un avantage concurrentiel</a:t>
            </a:r>
            <a:endParaRPr/>
          </a:p>
          <a:p>
            <a:pPr indent="0" lvl="0" marL="457200" rtl="0" algn="ctr">
              <a:lnSpc>
                <a:spcPct val="100000"/>
              </a:lnSpc>
              <a:spcBef>
                <a:spcPts val="0"/>
              </a:spcBef>
              <a:spcAft>
                <a:spcPts val="0"/>
              </a:spcAft>
              <a:buNone/>
            </a:pPr>
            <a:r>
              <a:rPr lang="fr"/>
              <a:t>Satisfaire les clients</a:t>
            </a:r>
            <a:endParaRPr/>
          </a:p>
          <a:p>
            <a:pPr indent="0" lvl="0" marL="457200" rtl="0" algn="ctr">
              <a:lnSpc>
                <a:spcPct val="100000"/>
              </a:lnSpc>
              <a:spcBef>
                <a:spcPts val="0"/>
              </a:spcBef>
              <a:spcAft>
                <a:spcPts val="0"/>
              </a:spcAft>
              <a:buNone/>
            </a:pPr>
            <a:r>
              <a:rPr lang="fr"/>
              <a:t>Accroître l'innovation</a:t>
            </a:r>
            <a:endParaRPr/>
          </a:p>
          <a:p>
            <a:pPr indent="0" lvl="0" marL="457200" rtl="0" algn="ctr">
              <a:lnSpc>
                <a:spcPct val="100000"/>
              </a:lnSpc>
              <a:spcBef>
                <a:spcPts val="0"/>
              </a:spcBef>
              <a:spcAft>
                <a:spcPts val="0"/>
              </a:spcAft>
              <a:buNone/>
            </a:pPr>
            <a:r>
              <a:rPr lang="fr"/>
              <a:t>Améliorer la sécurité</a:t>
            </a:r>
            <a:endParaRPr sz="1200">
              <a:solidFill>
                <a:srgbClr val="2C2C2C"/>
              </a:solidFill>
              <a:highlight>
                <a:srgbClr val="FFFFFF"/>
              </a:highlight>
              <a:latin typeface="Montserrat"/>
              <a:ea typeface="Montserrat"/>
              <a:cs typeface="Montserrat"/>
              <a:sym typeface="Montserrat"/>
            </a:endParaRPr>
          </a:p>
          <a:p>
            <a:pPr indent="0" lvl="0" marL="0" rtl="0" algn="l">
              <a:spcBef>
                <a:spcPts val="0"/>
              </a:spcBef>
              <a:spcAft>
                <a:spcPts val="1200"/>
              </a:spcAft>
              <a:buNone/>
            </a:pPr>
            <a:r>
              <a:t/>
            </a:r>
            <a:endParaRPr/>
          </a:p>
        </p:txBody>
      </p:sp>
      <p:sp>
        <p:nvSpPr>
          <p:cNvPr id="1038" name="Google Shape;1038;p107"/>
          <p:cNvSpPr/>
          <p:nvPr/>
        </p:nvSpPr>
        <p:spPr>
          <a:xfrm>
            <a:off x="2751875" y="2191500"/>
            <a:ext cx="4543200" cy="216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9" name="Google Shape;1039;p10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8"/>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46" name="Google Shape;1046;p108"/>
          <p:cNvSpPr/>
          <p:nvPr/>
        </p:nvSpPr>
        <p:spPr>
          <a:xfrm>
            <a:off x="0" y="0"/>
            <a:ext cx="9144000" cy="5143500"/>
          </a:xfrm>
          <a:prstGeom prst="rect">
            <a:avLst/>
          </a:prstGeom>
          <a:solidFill>
            <a:srgbClr val="FFFFFF"/>
          </a:solidFill>
          <a:ln cap="flat" cmpd="sng" w="13325">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47" name="Google Shape;1047;p108"/>
          <p:cNvSpPr/>
          <p:nvPr/>
        </p:nvSpPr>
        <p:spPr>
          <a:xfrm>
            <a:off x="1391552" y="369100"/>
            <a:ext cx="5569800" cy="4185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000000"/>
              </a:buClr>
              <a:buSzPts val="2600"/>
              <a:buFont typeface="Inter"/>
              <a:buNone/>
            </a:pPr>
            <a:r>
              <a:rPr b="1" i="0" lang="fr" sz="2600" u="none" cap="none" strike="noStrike">
                <a:solidFill>
                  <a:srgbClr val="000000"/>
                </a:solidFill>
                <a:latin typeface="Inter"/>
                <a:ea typeface="Inter"/>
                <a:cs typeface="Inter"/>
                <a:sym typeface="Inter"/>
              </a:rPr>
              <a:t>2. Méthodologies Combinées</a:t>
            </a:r>
            <a:endParaRPr b="0" i="0" sz="2600" u="none" cap="none" strike="noStrike">
              <a:solidFill>
                <a:schemeClr val="dk1"/>
              </a:solidFill>
              <a:latin typeface="Calibri"/>
              <a:ea typeface="Calibri"/>
              <a:cs typeface="Calibri"/>
              <a:sym typeface="Calibri"/>
            </a:endParaRPr>
          </a:p>
        </p:txBody>
      </p:sp>
      <p:sp>
        <p:nvSpPr>
          <p:cNvPr id="1048" name="Google Shape;1048;p108"/>
          <p:cNvSpPr/>
          <p:nvPr/>
        </p:nvSpPr>
        <p:spPr>
          <a:xfrm>
            <a:off x="1391543" y="1055340"/>
            <a:ext cx="6360900" cy="428700"/>
          </a:xfrm>
          <a:prstGeom prst="rect">
            <a:avLst/>
          </a:prstGeom>
          <a:noFill/>
          <a:ln>
            <a:noFill/>
          </a:ln>
        </p:spPr>
        <p:txBody>
          <a:bodyPr anchorCtr="0" anchor="t" bIns="28575" lIns="57150" spcFirstLastPara="1" rIns="57150" wrap="square" tIns="28575">
            <a:noAutofit/>
          </a:bodyPr>
          <a:lstStyle/>
          <a:p>
            <a:pPr indent="0" lvl="0" marL="0" marR="0" rtl="0" algn="l">
              <a:lnSpc>
                <a:spcPct val="159988"/>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Il est également possible d'adapter et de combiner différentes méthodologies en fonction des exigences spécifiques de l'organisation.</a:t>
            </a:r>
            <a:endParaRPr b="0" i="0" sz="1100" u="none" cap="none" strike="noStrike">
              <a:solidFill>
                <a:schemeClr val="dk1"/>
              </a:solidFill>
              <a:latin typeface="Calibri"/>
              <a:ea typeface="Calibri"/>
              <a:cs typeface="Calibri"/>
              <a:sym typeface="Calibri"/>
            </a:endParaRPr>
          </a:p>
        </p:txBody>
      </p:sp>
      <p:pic>
        <p:nvPicPr>
          <p:cNvPr descr="preencoded.png" id="1049" name="Google Shape;1049;p108"/>
          <p:cNvPicPr preferRelativeResize="0"/>
          <p:nvPr/>
        </p:nvPicPr>
        <p:blipFill rotWithShape="1">
          <a:blip r:embed="rId3">
            <a:alphaModFix/>
          </a:blip>
          <a:srcRect b="0" l="0" r="0" t="0"/>
          <a:stretch/>
        </p:blipFill>
        <p:spPr>
          <a:xfrm>
            <a:off x="1391543" y="1634579"/>
            <a:ext cx="1986409" cy="1986409"/>
          </a:xfrm>
          <a:prstGeom prst="rect">
            <a:avLst/>
          </a:prstGeom>
          <a:noFill/>
          <a:ln>
            <a:noFill/>
          </a:ln>
        </p:spPr>
      </p:pic>
      <p:sp>
        <p:nvSpPr>
          <p:cNvPr id="1050" name="Google Shape;1050;p108"/>
          <p:cNvSpPr/>
          <p:nvPr/>
        </p:nvSpPr>
        <p:spPr>
          <a:xfrm>
            <a:off x="1715170" y="3788346"/>
            <a:ext cx="1339200" cy="2094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000000"/>
              </a:buClr>
              <a:buSzPts val="1300"/>
              <a:buFont typeface="Inter"/>
              <a:buNone/>
            </a:pPr>
            <a:r>
              <a:rPr b="1" i="0" lang="fr" sz="1300" u="none" cap="none" strike="noStrike">
                <a:solidFill>
                  <a:srgbClr val="000000"/>
                </a:solidFill>
                <a:latin typeface="Inter"/>
                <a:ea typeface="Inter"/>
                <a:cs typeface="Inter"/>
                <a:sym typeface="Inter"/>
              </a:rPr>
              <a:t>Adaptabilité</a:t>
            </a:r>
            <a:endParaRPr b="0" i="0" sz="1300" u="none" cap="none" strike="noStrike">
              <a:solidFill>
                <a:schemeClr val="dk1"/>
              </a:solidFill>
              <a:latin typeface="Calibri"/>
              <a:ea typeface="Calibri"/>
              <a:cs typeface="Calibri"/>
              <a:sym typeface="Calibri"/>
            </a:endParaRPr>
          </a:p>
        </p:txBody>
      </p:sp>
      <p:sp>
        <p:nvSpPr>
          <p:cNvPr id="1051" name="Google Shape;1051;p108"/>
          <p:cNvSpPr/>
          <p:nvPr/>
        </p:nvSpPr>
        <p:spPr>
          <a:xfrm>
            <a:off x="1391543" y="4131394"/>
            <a:ext cx="1986300" cy="4287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Adaptez votre méthode aux besoins de votre organisation.</a:t>
            </a:r>
            <a:endParaRPr b="0" i="0" sz="1100" u="none" cap="none" strike="noStrike">
              <a:solidFill>
                <a:schemeClr val="dk1"/>
              </a:solidFill>
              <a:latin typeface="Calibri"/>
              <a:ea typeface="Calibri"/>
              <a:cs typeface="Calibri"/>
              <a:sym typeface="Calibri"/>
            </a:endParaRPr>
          </a:p>
        </p:txBody>
      </p:sp>
      <p:pic>
        <p:nvPicPr>
          <p:cNvPr descr="preencoded.png" id="1052" name="Google Shape;1052;p108"/>
          <p:cNvPicPr preferRelativeResize="0"/>
          <p:nvPr/>
        </p:nvPicPr>
        <p:blipFill rotWithShape="1">
          <a:blip r:embed="rId4">
            <a:alphaModFix/>
          </a:blip>
          <a:srcRect b="0" l="0" r="0" t="0"/>
          <a:stretch/>
        </p:blipFill>
        <p:spPr>
          <a:xfrm>
            <a:off x="3578796" y="1634579"/>
            <a:ext cx="1986409" cy="1986409"/>
          </a:xfrm>
          <a:prstGeom prst="rect">
            <a:avLst/>
          </a:prstGeom>
          <a:noFill/>
          <a:ln>
            <a:noFill/>
          </a:ln>
        </p:spPr>
      </p:pic>
      <p:sp>
        <p:nvSpPr>
          <p:cNvPr id="1053" name="Google Shape;1053;p108"/>
          <p:cNvSpPr/>
          <p:nvPr/>
        </p:nvSpPr>
        <p:spPr>
          <a:xfrm>
            <a:off x="3783881" y="3788346"/>
            <a:ext cx="1576200" cy="2094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000000"/>
              </a:buClr>
              <a:buSzPts val="1300"/>
              <a:buFont typeface="Inter"/>
              <a:buNone/>
            </a:pPr>
            <a:r>
              <a:rPr b="1" i="0" lang="fr" sz="1300" u="none" cap="none" strike="noStrike">
                <a:solidFill>
                  <a:srgbClr val="000000"/>
                </a:solidFill>
                <a:latin typeface="Inter"/>
                <a:ea typeface="Inter"/>
                <a:cs typeface="Inter"/>
                <a:sym typeface="Inter"/>
              </a:rPr>
              <a:t>Gestion des Risques</a:t>
            </a:r>
            <a:endParaRPr b="0" i="0" sz="1300" u="none" cap="none" strike="noStrike">
              <a:solidFill>
                <a:schemeClr val="dk1"/>
              </a:solidFill>
              <a:latin typeface="Calibri"/>
              <a:ea typeface="Calibri"/>
              <a:cs typeface="Calibri"/>
              <a:sym typeface="Calibri"/>
            </a:endParaRPr>
          </a:p>
        </p:txBody>
      </p:sp>
      <p:sp>
        <p:nvSpPr>
          <p:cNvPr id="1054" name="Google Shape;1054;p108"/>
          <p:cNvSpPr/>
          <p:nvPr/>
        </p:nvSpPr>
        <p:spPr>
          <a:xfrm>
            <a:off x="3578796" y="4283794"/>
            <a:ext cx="1986300" cy="4287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Pensez à la sécurité de votre organisation</a:t>
            </a:r>
            <a:endParaRPr b="0" i="0" sz="1100" u="none" cap="none" strike="noStrike">
              <a:solidFill>
                <a:schemeClr val="dk1"/>
              </a:solidFill>
              <a:latin typeface="Calibri"/>
              <a:ea typeface="Calibri"/>
              <a:cs typeface="Calibri"/>
              <a:sym typeface="Calibri"/>
            </a:endParaRPr>
          </a:p>
        </p:txBody>
      </p:sp>
      <p:pic>
        <p:nvPicPr>
          <p:cNvPr descr="preencoded.png" id="1055" name="Google Shape;1055;p108"/>
          <p:cNvPicPr preferRelativeResize="0"/>
          <p:nvPr/>
        </p:nvPicPr>
        <p:blipFill rotWithShape="1">
          <a:blip r:embed="rId5">
            <a:alphaModFix/>
          </a:blip>
          <a:srcRect b="0" l="0" r="0" t="0"/>
          <a:stretch/>
        </p:blipFill>
        <p:spPr>
          <a:xfrm>
            <a:off x="5766048" y="1634579"/>
            <a:ext cx="1986409" cy="1986409"/>
          </a:xfrm>
          <a:prstGeom prst="rect">
            <a:avLst/>
          </a:prstGeom>
          <a:noFill/>
          <a:ln>
            <a:noFill/>
          </a:ln>
        </p:spPr>
      </p:pic>
      <p:sp>
        <p:nvSpPr>
          <p:cNvPr id="1056" name="Google Shape;1056;p108"/>
          <p:cNvSpPr/>
          <p:nvPr/>
        </p:nvSpPr>
        <p:spPr>
          <a:xfrm>
            <a:off x="5895156" y="3788346"/>
            <a:ext cx="1728300" cy="2094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000000"/>
              </a:buClr>
              <a:buSzPts val="1300"/>
              <a:buFont typeface="Inter"/>
              <a:buNone/>
            </a:pPr>
            <a:r>
              <a:rPr b="1" i="0" lang="fr" sz="1300" u="none" cap="none" strike="noStrike">
                <a:solidFill>
                  <a:srgbClr val="000000"/>
                </a:solidFill>
                <a:latin typeface="Inter"/>
                <a:ea typeface="Inter"/>
                <a:cs typeface="Inter"/>
                <a:sym typeface="Inter"/>
              </a:rPr>
              <a:t>Objectif Performances</a:t>
            </a:r>
            <a:endParaRPr b="0" i="0" sz="1300" u="none" cap="none" strike="noStrike">
              <a:solidFill>
                <a:schemeClr val="dk1"/>
              </a:solidFill>
              <a:latin typeface="Calibri"/>
              <a:ea typeface="Calibri"/>
              <a:cs typeface="Calibri"/>
              <a:sym typeface="Calibri"/>
            </a:endParaRPr>
          </a:p>
        </p:txBody>
      </p:sp>
      <p:sp>
        <p:nvSpPr>
          <p:cNvPr id="1057" name="Google Shape;1057;p108"/>
          <p:cNvSpPr/>
          <p:nvPr/>
        </p:nvSpPr>
        <p:spPr>
          <a:xfrm>
            <a:off x="5766048" y="4283794"/>
            <a:ext cx="1986300" cy="6429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Améliorez les performances de votre organisation pour atteindre vos objectifs.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09"/>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64" name="Google Shape;1064;p109"/>
          <p:cNvSpPr/>
          <p:nvPr/>
        </p:nvSpPr>
        <p:spPr>
          <a:xfrm>
            <a:off x="0" y="0"/>
            <a:ext cx="9144000" cy="5143500"/>
          </a:xfrm>
          <a:prstGeom prst="rect">
            <a:avLst/>
          </a:prstGeom>
          <a:solidFill>
            <a:srgbClr val="FFFFFF"/>
          </a:solidFill>
          <a:ln cap="flat" cmpd="sng" w="100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65" name="Google Shape;1065;p109"/>
          <p:cNvSpPr/>
          <p:nvPr/>
        </p:nvSpPr>
        <p:spPr>
          <a:xfrm>
            <a:off x="471636" y="883964"/>
            <a:ext cx="4771800" cy="6279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000000"/>
              </a:buClr>
              <a:buSzPts val="2000"/>
              <a:buFont typeface="Inter"/>
              <a:buNone/>
            </a:pPr>
            <a:r>
              <a:rPr b="1" i="0" lang="fr" sz="2000" u="none" cap="none" strike="noStrike">
                <a:solidFill>
                  <a:srgbClr val="000000"/>
                </a:solidFill>
                <a:latin typeface="Inter"/>
                <a:ea typeface="Inter"/>
                <a:cs typeface="Inter"/>
                <a:sym typeface="Inter"/>
              </a:rPr>
              <a:t>Exemple : Gestion des Services Informatiques</a:t>
            </a:r>
            <a:endParaRPr b="0" i="0" sz="2000" u="none" cap="none" strike="noStrike">
              <a:solidFill>
                <a:schemeClr val="dk1"/>
              </a:solidFill>
              <a:latin typeface="Calibri"/>
              <a:ea typeface="Calibri"/>
              <a:cs typeface="Calibri"/>
              <a:sym typeface="Calibri"/>
            </a:endParaRPr>
          </a:p>
        </p:txBody>
      </p:sp>
      <p:sp>
        <p:nvSpPr>
          <p:cNvPr id="1066" name="Google Shape;1066;p109"/>
          <p:cNvSpPr/>
          <p:nvPr/>
        </p:nvSpPr>
        <p:spPr>
          <a:xfrm>
            <a:off x="471636" y="1662336"/>
            <a:ext cx="4771800" cy="3216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Les méthodologies de gestion des SI fournissent un cadre structuré pour assurer une gestion efficace, sécurisée et alignée sur les objectifs de l'entreprise.</a:t>
            </a:r>
            <a:endParaRPr b="0" i="0" sz="800" u="none" cap="none" strike="noStrike">
              <a:solidFill>
                <a:schemeClr val="dk1"/>
              </a:solidFill>
              <a:latin typeface="Calibri"/>
              <a:ea typeface="Calibri"/>
              <a:cs typeface="Calibri"/>
              <a:sym typeface="Calibri"/>
            </a:endParaRPr>
          </a:p>
        </p:txBody>
      </p:sp>
      <p:sp>
        <p:nvSpPr>
          <p:cNvPr id="1067" name="Google Shape;1067;p109"/>
          <p:cNvSpPr/>
          <p:nvPr/>
        </p:nvSpPr>
        <p:spPr>
          <a:xfrm>
            <a:off x="471636" y="2096765"/>
            <a:ext cx="1523700" cy="1109700"/>
          </a:xfrm>
          <a:prstGeom prst="roundRect">
            <a:avLst>
              <a:gd fmla="val 4074" name="adj"/>
            </a:avLst>
          </a:prstGeom>
          <a:solidFill>
            <a:srgbClr val="DADBF1"/>
          </a:solidFill>
          <a:ln cap="flat" cmpd="sng" w="100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68" name="Google Shape;1068;p109"/>
          <p:cNvSpPr/>
          <p:nvPr/>
        </p:nvSpPr>
        <p:spPr>
          <a:xfrm>
            <a:off x="578276" y="2203400"/>
            <a:ext cx="1523700" cy="156900"/>
          </a:xfrm>
          <a:prstGeom prst="rect">
            <a:avLst/>
          </a:prstGeom>
          <a:noFill/>
          <a:ln>
            <a:noFill/>
          </a:ln>
        </p:spPr>
        <p:txBody>
          <a:bodyPr anchorCtr="0" anchor="t" bIns="28575" lIns="57150" spcFirstLastPara="1" rIns="57150" wrap="square" tIns="28575">
            <a:noAutofit/>
          </a:bodyPr>
          <a:lstStyle/>
          <a:p>
            <a:pPr indent="0" lvl="0" marL="0" marR="0" rtl="0" algn="l">
              <a:lnSpc>
                <a:spcPct val="125031"/>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Qualité de service</a:t>
            </a:r>
            <a:endParaRPr b="0" i="0" sz="1000" u="none" cap="none" strike="noStrike">
              <a:solidFill>
                <a:schemeClr val="dk1"/>
              </a:solidFill>
              <a:latin typeface="Calibri"/>
              <a:ea typeface="Calibri"/>
              <a:cs typeface="Calibri"/>
              <a:sym typeface="Calibri"/>
            </a:endParaRPr>
          </a:p>
        </p:txBody>
      </p:sp>
      <p:sp>
        <p:nvSpPr>
          <p:cNvPr id="1069" name="Google Shape;1069;p109"/>
          <p:cNvSpPr/>
          <p:nvPr/>
        </p:nvSpPr>
        <p:spPr>
          <a:xfrm>
            <a:off x="578272" y="2460650"/>
            <a:ext cx="1310400" cy="4824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ITIL et COBIT se concentrent sur la qualité de services informatiques.</a:t>
            </a:r>
            <a:endParaRPr b="0" i="0" sz="800" u="none" cap="none" strike="noStrike">
              <a:solidFill>
                <a:schemeClr val="dk1"/>
              </a:solidFill>
              <a:latin typeface="Calibri"/>
              <a:ea typeface="Calibri"/>
              <a:cs typeface="Calibri"/>
              <a:sym typeface="Calibri"/>
            </a:endParaRPr>
          </a:p>
        </p:txBody>
      </p:sp>
      <p:sp>
        <p:nvSpPr>
          <p:cNvPr id="1070" name="Google Shape;1070;p109"/>
          <p:cNvSpPr/>
          <p:nvPr/>
        </p:nvSpPr>
        <p:spPr>
          <a:xfrm>
            <a:off x="2095649" y="2096765"/>
            <a:ext cx="1523700" cy="1109700"/>
          </a:xfrm>
          <a:prstGeom prst="roundRect">
            <a:avLst>
              <a:gd fmla="val 4074" name="adj"/>
            </a:avLst>
          </a:prstGeom>
          <a:solidFill>
            <a:srgbClr val="DADBF1"/>
          </a:solidFill>
          <a:ln cap="flat" cmpd="sng" w="100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1" name="Google Shape;1071;p109"/>
          <p:cNvSpPr/>
          <p:nvPr/>
        </p:nvSpPr>
        <p:spPr>
          <a:xfrm>
            <a:off x="2202284" y="2203401"/>
            <a:ext cx="1004400" cy="156900"/>
          </a:xfrm>
          <a:prstGeom prst="rect">
            <a:avLst/>
          </a:prstGeom>
          <a:noFill/>
          <a:ln>
            <a:noFill/>
          </a:ln>
        </p:spPr>
        <p:txBody>
          <a:bodyPr anchorCtr="0" anchor="t" bIns="28575" lIns="57150" spcFirstLastPara="1" rIns="57150" wrap="square" tIns="28575">
            <a:noAutofit/>
          </a:bodyPr>
          <a:lstStyle/>
          <a:p>
            <a:pPr indent="0" lvl="0" marL="0" marR="0" rtl="0" algn="l">
              <a:lnSpc>
                <a:spcPct val="125031"/>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Gouvernance</a:t>
            </a:r>
            <a:endParaRPr b="0" i="0" sz="1000" u="none" cap="none" strike="noStrike">
              <a:solidFill>
                <a:schemeClr val="dk1"/>
              </a:solidFill>
              <a:latin typeface="Calibri"/>
              <a:ea typeface="Calibri"/>
              <a:cs typeface="Calibri"/>
              <a:sym typeface="Calibri"/>
            </a:endParaRPr>
          </a:p>
        </p:txBody>
      </p:sp>
      <p:sp>
        <p:nvSpPr>
          <p:cNvPr id="1072" name="Google Shape;1072;p109"/>
          <p:cNvSpPr/>
          <p:nvPr/>
        </p:nvSpPr>
        <p:spPr>
          <a:xfrm>
            <a:off x="2202284" y="2460650"/>
            <a:ext cx="1310400" cy="4824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COBIT fournit des lignes directrices pour le contrôle et la gouvernance des SI.</a:t>
            </a:r>
            <a:endParaRPr b="0" i="0" sz="800" u="none" cap="none" strike="noStrike">
              <a:solidFill>
                <a:schemeClr val="dk1"/>
              </a:solidFill>
              <a:latin typeface="Calibri"/>
              <a:ea typeface="Calibri"/>
              <a:cs typeface="Calibri"/>
              <a:sym typeface="Calibri"/>
            </a:endParaRPr>
          </a:p>
        </p:txBody>
      </p:sp>
      <p:sp>
        <p:nvSpPr>
          <p:cNvPr id="1073" name="Google Shape;1073;p109"/>
          <p:cNvSpPr/>
          <p:nvPr/>
        </p:nvSpPr>
        <p:spPr>
          <a:xfrm>
            <a:off x="3719661" y="2096765"/>
            <a:ext cx="1523700" cy="1109700"/>
          </a:xfrm>
          <a:prstGeom prst="roundRect">
            <a:avLst>
              <a:gd fmla="val 4074" name="adj"/>
            </a:avLst>
          </a:prstGeom>
          <a:solidFill>
            <a:srgbClr val="DADBF1"/>
          </a:solidFill>
          <a:ln cap="flat" cmpd="sng" w="100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4" name="Google Shape;1074;p109"/>
          <p:cNvSpPr/>
          <p:nvPr/>
        </p:nvSpPr>
        <p:spPr>
          <a:xfrm>
            <a:off x="3826297" y="2203401"/>
            <a:ext cx="1310400" cy="313800"/>
          </a:xfrm>
          <a:prstGeom prst="rect">
            <a:avLst/>
          </a:prstGeom>
          <a:noFill/>
          <a:ln>
            <a:noFill/>
          </a:ln>
        </p:spPr>
        <p:txBody>
          <a:bodyPr anchorCtr="0" anchor="t" bIns="28575" lIns="57150" spcFirstLastPara="1" rIns="57150" wrap="square" tIns="28575">
            <a:noAutofit/>
          </a:bodyPr>
          <a:lstStyle/>
          <a:p>
            <a:pPr indent="0" lvl="0" marL="0" marR="0" rtl="0" algn="l">
              <a:lnSpc>
                <a:spcPct val="125031"/>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Gestion de projet informatique</a:t>
            </a:r>
            <a:endParaRPr b="0" i="0" sz="1000" u="none" cap="none" strike="noStrike">
              <a:solidFill>
                <a:schemeClr val="dk1"/>
              </a:solidFill>
              <a:latin typeface="Calibri"/>
              <a:ea typeface="Calibri"/>
              <a:cs typeface="Calibri"/>
              <a:sym typeface="Calibri"/>
            </a:endParaRPr>
          </a:p>
        </p:txBody>
      </p:sp>
      <p:sp>
        <p:nvSpPr>
          <p:cNvPr id="1075" name="Google Shape;1075;p109"/>
          <p:cNvSpPr/>
          <p:nvPr/>
        </p:nvSpPr>
        <p:spPr>
          <a:xfrm>
            <a:off x="3826297" y="2617514"/>
            <a:ext cx="1310400" cy="4824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PMBOK établit les processus pour la gestion des projets informatiques.</a:t>
            </a:r>
            <a:endParaRPr b="0" i="0" sz="800" u="none" cap="none" strike="noStrike">
              <a:solidFill>
                <a:schemeClr val="dk1"/>
              </a:solidFill>
              <a:latin typeface="Calibri"/>
              <a:ea typeface="Calibri"/>
              <a:cs typeface="Calibri"/>
              <a:sym typeface="Calibri"/>
            </a:endParaRPr>
          </a:p>
        </p:txBody>
      </p:sp>
      <p:sp>
        <p:nvSpPr>
          <p:cNvPr id="1076" name="Google Shape;1076;p109"/>
          <p:cNvSpPr/>
          <p:nvPr/>
        </p:nvSpPr>
        <p:spPr>
          <a:xfrm>
            <a:off x="471636" y="3306738"/>
            <a:ext cx="2335800" cy="952800"/>
          </a:xfrm>
          <a:prstGeom prst="roundRect">
            <a:avLst>
              <a:gd fmla="val 4745" name="adj"/>
            </a:avLst>
          </a:prstGeom>
          <a:solidFill>
            <a:srgbClr val="DADBF1"/>
          </a:solidFill>
          <a:ln cap="flat" cmpd="sng" w="100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77" name="Google Shape;1077;p109"/>
          <p:cNvSpPr/>
          <p:nvPr/>
        </p:nvSpPr>
        <p:spPr>
          <a:xfrm>
            <a:off x="578276" y="3413375"/>
            <a:ext cx="2122500" cy="156900"/>
          </a:xfrm>
          <a:prstGeom prst="rect">
            <a:avLst/>
          </a:prstGeom>
          <a:noFill/>
          <a:ln>
            <a:noFill/>
          </a:ln>
        </p:spPr>
        <p:txBody>
          <a:bodyPr anchorCtr="0" anchor="t" bIns="28575" lIns="57150" spcFirstLastPara="1" rIns="57150" wrap="square" tIns="28575">
            <a:noAutofit/>
          </a:bodyPr>
          <a:lstStyle/>
          <a:p>
            <a:pPr indent="0" lvl="0" marL="0" marR="0" rtl="0" algn="l">
              <a:lnSpc>
                <a:spcPct val="125031"/>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Flexibilité et Adapatabilité</a:t>
            </a:r>
            <a:endParaRPr b="0" i="0" sz="1000" u="none" cap="none" strike="noStrike">
              <a:solidFill>
                <a:schemeClr val="dk1"/>
              </a:solidFill>
              <a:latin typeface="Calibri"/>
              <a:ea typeface="Calibri"/>
              <a:cs typeface="Calibri"/>
              <a:sym typeface="Calibri"/>
            </a:endParaRPr>
          </a:p>
        </p:txBody>
      </p:sp>
      <p:sp>
        <p:nvSpPr>
          <p:cNvPr id="1078" name="Google Shape;1078;p109"/>
          <p:cNvSpPr/>
          <p:nvPr/>
        </p:nvSpPr>
        <p:spPr>
          <a:xfrm>
            <a:off x="578272" y="3670623"/>
            <a:ext cx="2122500" cy="3216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Agile et Scrum offrent des approches flexibles et adaptatives pour la gestion des projets SI.</a:t>
            </a:r>
            <a:endParaRPr b="0" i="0" sz="800" u="none" cap="none" strike="noStrike">
              <a:solidFill>
                <a:schemeClr val="dk1"/>
              </a:solidFill>
              <a:latin typeface="Calibri"/>
              <a:ea typeface="Calibri"/>
              <a:cs typeface="Calibri"/>
              <a:sym typeface="Calibri"/>
            </a:endParaRPr>
          </a:p>
        </p:txBody>
      </p:sp>
      <p:sp>
        <p:nvSpPr>
          <p:cNvPr id="1079" name="Google Shape;1079;p109"/>
          <p:cNvSpPr/>
          <p:nvPr/>
        </p:nvSpPr>
        <p:spPr>
          <a:xfrm>
            <a:off x="2907729" y="3306738"/>
            <a:ext cx="2335800" cy="952800"/>
          </a:xfrm>
          <a:prstGeom prst="roundRect">
            <a:avLst>
              <a:gd fmla="val 4745" name="adj"/>
            </a:avLst>
          </a:prstGeom>
          <a:solidFill>
            <a:srgbClr val="DADBF1"/>
          </a:solidFill>
          <a:ln cap="flat" cmpd="sng" w="10000">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80" name="Google Shape;1080;p109"/>
          <p:cNvSpPr/>
          <p:nvPr/>
        </p:nvSpPr>
        <p:spPr>
          <a:xfrm>
            <a:off x="3014378" y="3413375"/>
            <a:ext cx="2397600" cy="156900"/>
          </a:xfrm>
          <a:prstGeom prst="rect">
            <a:avLst/>
          </a:prstGeom>
          <a:noFill/>
          <a:ln>
            <a:noFill/>
          </a:ln>
        </p:spPr>
        <p:txBody>
          <a:bodyPr anchorCtr="0" anchor="t" bIns="28575" lIns="57150" spcFirstLastPara="1" rIns="57150" wrap="square" tIns="28575">
            <a:noAutofit/>
          </a:bodyPr>
          <a:lstStyle/>
          <a:p>
            <a:pPr indent="0" lvl="0" marL="0" marR="0" rtl="0" algn="l">
              <a:lnSpc>
                <a:spcPct val="125031"/>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Amélioration des performances</a:t>
            </a:r>
            <a:endParaRPr b="0" i="0" sz="1000" u="none" cap="none" strike="noStrike">
              <a:solidFill>
                <a:schemeClr val="dk1"/>
              </a:solidFill>
              <a:latin typeface="Calibri"/>
              <a:ea typeface="Calibri"/>
              <a:cs typeface="Calibri"/>
              <a:sym typeface="Calibri"/>
            </a:endParaRPr>
          </a:p>
        </p:txBody>
      </p:sp>
      <p:sp>
        <p:nvSpPr>
          <p:cNvPr id="1081" name="Google Shape;1081;p109"/>
          <p:cNvSpPr/>
          <p:nvPr/>
        </p:nvSpPr>
        <p:spPr>
          <a:xfrm>
            <a:off x="3014365" y="3670623"/>
            <a:ext cx="2122500" cy="482400"/>
          </a:xfrm>
          <a:prstGeom prst="rect">
            <a:avLst/>
          </a:prstGeom>
          <a:noFill/>
          <a:ln>
            <a:noFill/>
          </a:ln>
        </p:spPr>
        <p:txBody>
          <a:bodyPr anchorCtr="0" anchor="t" bIns="28575" lIns="57150" spcFirstLastPara="1" rIns="57150" wrap="square" tIns="28575">
            <a:noAutofit/>
          </a:bodyPr>
          <a:lstStyle/>
          <a:p>
            <a:pPr indent="0" lvl="0" marL="0" marR="0" rtl="0" algn="l">
              <a:lnSpc>
                <a:spcPct val="159952"/>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Six Sigma vise à réduire la variation et les défauts pour améliorer les performances et atteindre des niveaux de qualité élevés.</a:t>
            </a:r>
            <a:endParaRPr b="0" i="0" sz="800" u="none" cap="none" strike="noStrike">
              <a:solidFill>
                <a:schemeClr val="dk1"/>
              </a:solidFill>
              <a:latin typeface="Calibri"/>
              <a:ea typeface="Calibri"/>
              <a:cs typeface="Calibri"/>
              <a:sym typeface="Calibri"/>
            </a:endParaRPr>
          </a:p>
        </p:txBody>
      </p:sp>
      <p:pic>
        <p:nvPicPr>
          <p:cNvPr descr="preencoded.png" id="1082" name="Google Shape;1082;p109"/>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10"/>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89" name="Google Shape;1089;p110"/>
          <p:cNvSpPr/>
          <p:nvPr/>
        </p:nvSpPr>
        <p:spPr>
          <a:xfrm>
            <a:off x="0" y="0"/>
            <a:ext cx="9144000" cy="5143500"/>
          </a:xfrm>
          <a:prstGeom prst="rect">
            <a:avLst/>
          </a:prstGeom>
          <a:solidFill>
            <a:srgbClr val="FFFFFF"/>
          </a:solidFill>
          <a:ln cap="flat" cmpd="sng" w="13800">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90" name="Google Shape;1090;p110"/>
          <p:cNvPicPr preferRelativeResize="0"/>
          <p:nvPr/>
        </p:nvPicPr>
        <p:blipFill rotWithShape="1">
          <a:blip r:embed="rId3">
            <a:alphaModFix/>
          </a:blip>
          <a:srcRect b="0" l="0" r="0" t="0"/>
          <a:stretch/>
        </p:blipFill>
        <p:spPr>
          <a:xfrm>
            <a:off x="0" y="0"/>
            <a:ext cx="9144000" cy="833214"/>
          </a:xfrm>
          <a:prstGeom prst="rect">
            <a:avLst/>
          </a:prstGeom>
          <a:noFill/>
          <a:ln>
            <a:noFill/>
          </a:ln>
        </p:spPr>
      </p:pic>
      <p:sp>
        <p:nvSpPr>
          <p:cNvPr id="1091" name="Google Shape;1091;p110"/>
          <p:cNvSpPr/>
          <p:nvPr/>
        </p:nvSpPr>
        <p:spPr>
          <a:xfrm>
            <a:off x="1273751" y="1256400"/>
            <a:ext cx="65139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000000"/>
              </a:buClr>
              <a:buSzPts val="2700"/>
              <a:buFont typeface="Inter"/>
              <a:buNone/>
            </a:pPr>
            <a:r>
              <a:rPr b="1" i="0" lang="fr" sz="2700" u="none" cap="none" strike="noStrike">
                <a:solidFill>
                  <a:srgbClr val="000000"/>
                </a:solidFill>
                <a:latin typeface="Inter"/>
                <a:ea typeface="Inter"/>
                <a:cs typeface="Inter"/>
                <a:sym typeface="Inter"/>
              </a:rPr>
              <a:t>4. Adaptation de la Méthodologie</a:t>
            </a:r>
            <a:endParaRPr b="0" i="0" sz="2700" u="none" cap="none" strike="noStrike">
              <a:solidFill>
                <a:schemeClr val="dk1"/>
              </a:solidFill>
              <a:latin typeface="Calibri"/>
              <a:ea typeface="Calibri"/>
              <a:cs typeface="Calibri"/>
              <a:sym typeface="Calibri"/>
            </a:endParaRPr>
          </a:p>
        </p:txBody>
      </p:sp>
      <p:sp>
        <p:nvSpPr>
          <p:cNvPr id="1092" name="Google Shape;1092;p110"/>
          <p:cNvSpPr/>
          <p:nvPr/>
        </p:nvSpPr>
        <p:spPr>
          <a:xfrm>
            <a:off x="1273746" y="1898675"/>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Inter"/>
              <a:buNone/>
            </a:pPr>
            <a:r>
              <a:rPr b="0" i="0" lang="fr" sz="1100" u="none" cap="none" strike="noStrike">
                <a:solidFill>
                  <a:srgbClr val="272525"/>
                </a:solidFill>
                <a:latin typeface="Inter"/>
                <a:ea typeface="Inter"/>
                <a:cs typeface="Inter"/>
                <a:sym typeface="Inter"/>
              </a:rPr>
              <a:t>Il est possible de combiner ou d'adapter les méthodologies de gestion de SI selon les besoins de l'organisation.</a:t>
            </a:r>
            <a:endParaRPr b="0" i="0" sz="1100" u="none" cap="none" strike="noStrike">
              <a:solidFill>
                <a:schemeClr val="dk1"/>
              </a:solidFill>
              <a:latin typeface="Calibri"/>
              <a:ea typeface="Calibri"/>
              <a:cs typeface="Calibri"/>
              <a:sym typeface="Calibri"/>
            </a:endParaRPr>
          </a:p>
        </p:txBody>
      </p:sp>
      <p:sp>
        <p:nvSpPr>
          <p:cNvPr id="1093" name="Google Shape;1093;p110"/>
          <p:cNvSpPr/>
          <p:nvPr/>
        </p:nvSpPr>
        <p:spPr>
          <a:xfrm>
            <a:off x="1273751" y="2637975"/>
            <a:ext cx="38490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000000"/>
              </a:buClr>
              <a:buSzPts val="1600"/>
              <a:buFont typeface="Inter"/>
              <a:buNone/>
            </a:pPr>
            <a:r>
              <a:rPr b="1" i="0" lang="fr" sz="1600" u="none" cap="none" strike="noStrike">
                <a:solidFill>
                  <a:srgbClr val="000000"/>
                </a:solidFill>
                <a:latin typeface="Inter"/>
                <a:ea typeface="Inter"/>
                <a:cs typeface="Inter"/>
                <a:sym typeface="Inter"/>
              </a:rPr>
              <a:t>Combinaison de Méthodologies</a:t>
            </a:r>
            <a:endParaRPr b="0" i="0" sz="1600" u="none" cap="none" strike="noStrike">
              <a:solidFill>
                <a:schemeClr val="dk1"/>
              </a:solidFill>
              <a:latin typeface="Calibri"/>
              <a:ea typeface="Calibri"/>
              <a:cs typeface="Calibri"/>
              <a:sym typeface="Calibri"/>
            </a:endParaRPr>
          </a:p>
        </p:txBody>
      </p:sp>
      <p:sp>
        <p:nvSpPr>
          <p:cNvPr id="1094" name="Google Shape;1094;p110"/>
          <p:cNvSpPr/>
          <p:nvPr/>
        </p:nvSpPr>
        <p:spPr>
          <a:xfrm>
            <a:off x="1495871" y="3054474"/>
            <a:ext cx="2906700" cy="4998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ITIL et COBIT pour la gestion de la qualité et la gouvernance des SI.</a:t>
            </a:r>
            <a:endParaRPr b="0" i="0" sz="1100" u="none" cap="none" strike="noStrike">
              <a:solidFill>
                <a:schemeClr val="dk1"/>
              </a:solidFill>
              <a:latin typeface="Calibri"/>
              <a:ea typeface="Calibri"/>
              <a:cs typeface="Calibri"/>
              <a:sym typeface="Calibri"/>
            </a:endParaRPr>
          </a:p>
        </p:txBody>
      </p:sp>
      <p:sp>
        <p:nvSpPr>
          <p:cNvPr id="1095" name="Google Shape;1095;p110"/>
          <p:cNvSpPr/>
          <p:nvPr/>
        </p:nvSpPr>
        <p:spPr>
          <a:xfrm>
            <a:off x="1495871" y="3609752"/>
            <a:ext cx="2906700" cy="4998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Agile et Scrum pour la flexibilité et l'adaptabilité.</a:t>
            </a:r>
            <a:endParaRPr b="0" i="0" sz="1100" u="none" cap="none" strike="noStrike">
              <a:solidFill>
                <a:schemeClr val="dk1"/>
              </a:solidFill>
              <a:latin typeface="Calibri"/>
              <a:ea typeface="Calibri"/>
              <a:cs typeface="Calibri"/>
              <a:sym typeface="Calibri"/>
            </a:endParaRPr>
          </a:p>
        </p:txBody>
      </p:sp>
      <p:sp>
        <p:nvSpPr>
          <p:cNvPr id="1096" name="Google Shape;1096;p110"/>
          <p:cNvSpPr/>
          <p:nvPr/>
        </p:nvSpPr>
        <p:spPr>
          <a:xfrm>
            <a:off x="1495871" y="4165029"/>
            <a:ext cx="2906700" cy="4998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Six Sigma pour l'amélioration des performances.</a:t>
            </a:r>
            <a:endParaRPr b="0" i="0" sz="1100" u="none" cap="none" strike="noStrike">
              <a:solidFill>
                <a:schemeClr val="dk1"/>
              </a:solidFill>
              <a:latin typeface="Calibri"/>
              <a:ea typeface="Calibri"/>
              <a:cs typeface="Calibri"/>
              <a:sym typeface="Calibri"/>
            </a:endParaRPr>
          </a:p>
        </p:txBody>
      </p:sp>
      <p:sp>
        <p:nvSpPr>
          <p:cNvPr id="1097" name="Google Shape;1097;p110"/>
          <p:cNvSpPr/>
          <p:nvPr/>
        </p:nvSpPr>
        <p:spPr>
          <a:xfrm>
            <a:off x="4974724" y="2637975"/>
            <a:ext cx="39192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000000"/>
              </a:buClr>
              <a:buSzPts val="1600"/>
              <a:buFont typeface="Inter"/>
              <a:buNone/>
            </a:pPr>
            <a:r>
              <a:rPr b="1" i="0" lang="fr" sz="1600" u="none" cap="none" strike="noStrike">
                <a:solidFill>
                  <a:srgbClr val="000000"/>
                </a:solidFill>
                <a:latin typeface="Inter"/>
                <a:ea typeface="Inter"/>
                <a:cs typeface="Inter"/>
                <a:sym typeface="Inter"/>
              </a:rPr>
              <a:t>Adaptation des Méthodologies</a:t>
            </a:r>
            <a:endParaRPr b="0" i="0" sz="1600" u="none" cap="none" strike="noStrike">
              <a:solidFill>
                <a:schemeClr val="dk1"/>
              </a:solidFill>
              <a:latin typeface="Calibri"/>
              <a:ea typeface="Calibri"/>
              <a:cs typeface="Calibri"/>
              <a:sym typeface="Calibri"/>
            </a:endParaRPr>
          </a:p>
        </p:txBody>
      </p:sp>
      <p:sp>
        <p:nvSpPr>
          <p:cNvPr id="1098" name="Google Shape;1098;p110"/>
          <p:cNvSpPr/>
          <p:nvPr/>
        </p:nvSpPr>
        <p:spPr>
          <a:xfrm>
            <a:off x="4968255" y="3054474"/>
            <a:ext cx="2906700" cy="4998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Choisir les processus les plus pertinents pour l'organisation.</a:t>
            </a:r>
            <a:endParaRPr b="0" i="0" sz="1100" u="none" cap="none" strike="noStrike">
              <a:solidFill>
                <a:schemeClr val="dk1"/>
              </a:solidFill>
              <a:latin typeface="Calibri"/>
              <a:ea typeface="Calibri"/>
              <a:cs typeface="Calibri"/>
              <a:sym typeface="Calibri"/>
            </a:endParaRPr>
          </a:p>
        </p:txBody>
      </p:sp>
      <p:sp>
        <p:nvSpPr>
          <p:cNvPr id="1099" name="Google Shape;1099;p110"/>
          <p:cNvSpPr/>
          <p:nvPr/>
        </p:nvSpPr>
        <p:spPr>
          <a:xfrm>
            <a:off x="4968255" y="3609752"/>
            <a:ext cx="2906700" cy="4998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Personnaliser les rôles, les tâches et les responsabilités.</a:t>
            </a:r>
            <a:endParaRPr b="0" i="0" sz="1100" u="none" cap="none" strike="noStrike">
              <a:solidFill>
                <a:schemeClr val="dk1"/>
              </a:solidFill>
              <a:latin typeface="Calibri"/>
              <a:ea typeface="Calibri"/>
              <a:cs typeface="Calibri"/>
              <a:sym typeface="Calibri"/>
            </a:endParaRPr>
          </a:p>
        </p:txBody>
      </p:sp>
      <p:sp>
        <p:nvSpPr>
          <p:cNvPr id="1100" name="Google Shape;1100;p110"/>
          <p:cNvSpPr/>
          <p:nvPr/>
        </p:nvSpPr>
        <p:spPr>
          <a:xfrm>
            <a:off x="4968255" y="4165029"/>
            <a:ext cx="2906700" cy="2499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79942"/>
              </a:lnSpc>
              <a:spcBef>
                <a:spcPts val="0"/>
              </a:spcBef>
              <a:spcAft>
                <a:spcPts val="0"/>
              </a:spcAft>
              <a:buClr>
                <a:srgbClr val="272525"/>
              </a:buClr>
              <a:buSzPts val="1100"/>
              <a:buFont typeface="Inter"/>
              <a:buChar char="•"/>
            </a:pPr>
            <a:r>
              <a:rPr b="0" i="0" lang="fr" sz="1100" u="none" cap="none" strike="noStrike">
                <a:solidFill>
                  <a:srgbClr val="272525"/>
                </a:solidFill>
                <a:latin typeface="Inter"/>
                <a:ea typeface="Inter"/>
                <a:cs typeface="Inter"/>
                <a:sym typeface="Inter"/>
              </a:rPr>
              <a:t>Adapter les modèles et les outils utilisés.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9"/>
          <p:cNvSpPr txBox="1"/>
          <p:nvPr>
            <p:ph type="title"/>
          </p:nvPr>
        </p:nvSpPr>
        <p:spPr>
          <a:xfrm>
            <a:off x="1297500" y="393750"/>
            <a:ext cx="5262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L’ISO : International Organization for Standardization</a:t>
            </a:r>
            <a:endParaRPr/>
          </a:p>
        </p:txBody>
      </p:sp>
      <p:sp>
        <p:nvSpPr>
          <p:cNvPr id="433" name="Google Shape;433;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ISO (Organisation internationale de normalisation) :</a:t>
            </a:r>
            <a:endParaRPr/>
          </a:p>
          <a:p>
            <a:pPr indent="0" lvl="0" marL="0" rtl="0" algn="l">
              <a:spcBef>
                <a:spcPts val="1600"/>
              </a:spcBef>
              <a:spcAft>
                <a:spcPts val="1600"/>
              </a:spcAft>
              <a:buNone/>
            </a:pPr>
            <a:r>
              <a:rPr lang="fr"/>
              <a:t>L'ISO est une organisation internationale qui élabore des normes mondialement reconnues dans divers domaines, y compris la sécurité de l'information (ISO 27001), la gestion de la qualité (ISO 9001) et d'autres domaines liés à l'informatique.</a:t>
            </a:r>
            <a:endParaRPr/>
          </a:p>
        </p:txBody>
      </p:sp>
      <p:pic>
        <p:nvPicPr>
          <p:cNvPr id="434" name="Google Shape;434;p39"/>
          <p:cNvPicPr preferRelativeResize="0"/>
          <p:nvPr/>
        </p:nvPicPr>
        <p:blipFill>
          <a:blip r:embed="rId3">
            <a:alphaModFix/>
          </a:blip>
          <a:stretch>
            <a:fillRect/>
          </a:stretch>
        </p:blipFill>
        <p:spPr>
          <a:xfrm>
            <a:off x="6755567" y="188950"/>
            <a:ext cx="2220225" cy="801850"/>
          </a:xfrm>
          <a:prstGeom prst="rect">
            <a:avLst/>
          </a:prstGeom>
          <a:noFill/>
          <a:ln>
            <a:noFill/>
          </a:ln>
        </p:spPr>
      </p:pic>
      <p:sp>
        <p:nvSpPr>
          <p:cNvPr id="435" name="Google Shape;435;p39"/>
          <p:cNvSpPr/>
          <p:nvPr/>
        </p:nvSpPr>
        <p:spPr>
          <a:xfrm>
            <a:off x="1297500" y="3182175"/>
            <a:ext cx="2168700" cy="6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ISO 27001</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Sécurité de l’information</a:t>
            </a:r>
            <a:endParaRPr i="1">
              <a:latin typeface="Lato"/>
              <a:ea typeface="Lato"/>
              <a:cs typeface="Lato"/>
              <a:sym typeface="Lato"/>
            </a:endParaRPr>
          </a:p>
        </p:txBody>
      </p:sp>
      <p:sp>
        <p:nvSpPr>
          <p:cNvPr id="436" name="Google Shape;436;p39"/>
          <p:cNvSpPr/>
          <p:nvPr/>
        </p:nvSpPr>
        <p:spPr>
          <a:xfrm>
            <a:off x="3635900" y="3182175"/>
            <a:ext cx="2168700" cy="6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ISO 9001</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Gestion de la qualité</a:t>
            </a:r>
            <a:endParaRPr i="1">
              <a:latin typeface="Lato"/>
              <a:ea typeface="Lato"/>
              <a:cs typeface="Lato"/>
              <a:sym typeface="Lato"/>
            </a:endParaRPr>
          </a:p>
        </p:txBody>
      </p:sp>
      <p:sp>
        <p:nvSpPr>
          <p:cNvPr id="437" name="Google Shape;437;p39"/>
          <p:cNvSpPr/>
          <p:nvPr/>
        </p:nvSpPr>
        <p:spPr>
          <a:xfrm>
            <a:off x="5974300" y="3182175"/>
            <a:ext cx="2168700" cy="6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ISO 45001</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SST</a:t>
            </a:r>
            <a:endParaRPr i="1">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11"/>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7" name="Google Shape;1107;p111"/>
          <p:cNvSpPr/>
          <p:nvPr/>
        </p:nvSpPr>
        <p:spPr>
          <a:xfrm>
            <a:off x="0" y="0"/>
            <a:ext cx="9144000" cy="5144400"/>
          </a:xfrm>
          <a:prstGeom prst="rect">
            <a:avLst/>
          </a:prstGeom>
          <a:solidFill>
            <a:srgbClr val="FFFFFF"/>
          </a:solidFill>
          <a:ln cap="flat" cmpd="sng" w="12375">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8" name="Google Shape;1108;p111"/>
          <p:cNvSpPr/>
          <p:nvPr/>
        </p:nvSpPr>
        <p:spPr>
          <a:xfrm>
            <a:off x="1618357" y="341933"/>
            <a:ext cx="2487300" cy="388500"/>
          </a:xfrm>
          <a:prstGeom prst="rect">
            <a:avLst/>
          </a:prstGeom>
          <a:noFill/>
          <a:ln>
            <a:noFill/>
          </a:ln>
        </p:spPr>
        <p:txBody>
          <a:bodyPr anchorCtr="0" anchor="t" bIns="28575" lIns="57150" spcFirstLastPara="1" rIns="57150" wrap="square" tIns="28575">
            <a:noAutofit/>
          </a:bodyPr>
          <a:lstStyle/>
          <a:p>
            <a:pPr indent="0" lvl="0" marL="0" marR="0" rtl="0" algn="l">
              <a:lnSpc>
                <a:spcPct val="125025"/>
              </a:lnSpc>
              <a:spcBef>
                <a:spcPts val="0"/>
              </a:spcBef>
              <a:spcAft>
                <a:spcPts val="0"/>
              </a:spcAft>
              <a:buClr>
                <a:srgbClr val="000000"/>
              </a:buClr>
              <a:buSzPts val="2400"/>
              <a:buFont typeface="Inter"/>
              <a:buNone/>
            </a:pPr>
            <a:r>
              <a:rPr b="1" i="0" lang="fr" sz="2400" u="none" cap="none" strike="noStrike">
                <a:solidFill>
                  <a:srgbClr val="000000"/>
                </a:solidFill>
                <a:latin typeface="Inter"/>
                <a:ea typeface="Inter"/>
                <a:cs typeface="Inter"/>
                <a:sym typeface="Inter"/>
              </a:rPr>
              <a:t>5. Conclusion</a:t>
            </a:r>
            <a:endParaRPr b="0" i="0" sz="2400" u="none" cap="none" strike="noStrike">
              <a:solidFill>
                <a:schemeClr val="dk1"/>
              </a:solidFill>
              <a:latin typeface="Calibri"/>
              <a:ea typeface="Calibri"/>
              <a:cs typeface="Calibri"/>
              <a:sym typeface="Calibri"/>
            </a:endParaRPr>
          </a:p>
        </p:txBody>
      </p:sp>
      <p:sp>
        <p:nvSpPr>
          <p:cNvPr id="1109" name="Google Shape;1109;p111"/>
          <p:cNvSpPr/>
          <p:nvPr/>
        </p:nvSpPr>
        <p:spPr>
          <a:xfrm>
            <a:off x="1618357" y="917004"/>
            <a:ext cx="5907300" cy="596700"/>
          </a:xfrm>
          <a:prstGeom prst="rect">
            <a:avLst/>
          </a:prstGeom>
          <a:noFill/>
          <a:ln>
            <a:noFill/>
          </a:ln>
        </p:spPr>
        <p:txBody>
          <a:bodyPr anchorCtr="0" anchor="t" bIns="28575" lIns="57150" spcFirstLastPara="1" rIns="57150" wrap="square" tIns="28575">
            <a:noAutofit/>
          </a:bodyPr>
          <a:lstStyle/>
          <a:p>
            <a:pPr indent="0" lvl="0" marL="0" marR="0" rtl="0" algn="l">
              <a:lnSpc>
                <a:spcPct val="159987"/>
              </a:lnSpc>
              <a:spcBef>
                <a:spcPts val="0"/>
              </a:spcBef>
              <a:spcAft>
                <a:spcPts val="0"/>
              </a:spcAft>
              <a:buClr>
                <a:srgbClr val="272525"/>
              </a:buClr>
              <a:buSzPts val="1000"/>
              <a:buFont typeface="Inter"/>
              <a:buNone/>
            </a:pPr>
            <a:r>
              <a:rPr b="0" i="0" lang="fr" sz="1000" u="none" cap="none" strike="noStrike">
                <a:solidFill>
                  <a:srgbClr val="272525"/>
                </a:solidFill>
                <a:latin typeface="Inter"/>
                <a:ea typeface="Inter"/>
                <a:cs typeface="Inter"/>
                <a:sym typeface="Inter"/>
              </a:rPr>
              <a:t>Les méthodologies de gestion des SI offrent des approches structurées pour la gestion des projets, des processus et des services informatiques. Elles aident les organisations à atteindre leurs objectifs stratégiques, à assurer une qualité de services et à améliorer leur efficacité et leur performance.</a:t>
            </a:r>
            <a:endParaRPr b="0" i="0" sz="1000" u="none" cap="none" strike="noStrike">
              <a:solidFill>
                <a:schemeClr val="dk1"/>
              </a:solidFill>
              <a:latin typeface="Calibri"/>
              <a:ea typeface="Calibri"/>
              <a:cs typeface="Calibri"/>
              <a:sym typeface="Calibri"/>
            </a:endParaRPr>
          </a:p>
        </p:txBody>
      </p:sp>
      <p:sp>
        <p:nvSpPr>
          <p:cNvPr id="1110" name="Google Shape;1110;p111"/>
          <p:cNvSpPr/>
          <p:nvPr/>
        </p:nvSpPr>
        <p:spPr>
          <a:xfrm>
            <a:off x="1618357" y="3128591"/>
            <a:ext cx="5907300" cy="249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1" name="Google Shape;1111;p111"/>
          <p:cNvSpPr/>
          <p:nvPr/>
        </p:nvSpPr>
        <p:spPr>
          <a:xfrm>
            <a:off x="3051646" y="3128553"/>
            <a:ext cx="24900" cy="4353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2" name="Google Shape;1112;p111"/>
          <p:cNvSpPr/>
          <p:nvPr/>
        </p:nvSpPr>
        <p:spPr>
          <a:xfrm>
            <a:off x="2924175" y="2988729"/>
            <a:ext cx="279900" cy="279900"/>
          </a:xfrm>
          <a:prstGeom prst="roundRect">
            <a:avLst>
              <a:gd fmla="val 20002" name="adj"/>
            </a:avLst>
          </a:prstGeom>
          <a:solidFill>
            <a:srgbClr val="DADBF1"/>
          </a:solidFill>
          <a:ln cap="flat" cmpd="sng" w="1237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3" name="Google Shape;1113;p111"/>
          <p:cNvSpPr/>
          <p:nvPr/>
        </p:nvSpPr>
        <p:spPr>
          <a:xfrm>
            <a:off x="3022402" y="3012021"/>
            <a:ext cx="83400" cy="233100"/>
          </a:xfrm>
          <a:prstGeom prst="rect">
            <a:avLst/>
          </a:prstGeom>
          <a:noFill/>
          <a:ln>
            <a:noFill/>
          </a:ln>
        </p:spPr>
        <p:txBody>
          <a:bodyPr anchorCtr="0" anchor="t" bIns="28575" lIns="57150" spcFirstLastPara="1" rIns="57150" wrap="square" tIns="28575">
            <a:noAutofit/>
          </a:bodyPr>
          <a:lstStyle/>
          <a:p>
            <a:pPr indent="0" lvl="0" marL="0" marR="0" rtl="0" algn="ctr">
              <a:lnSpc>
                <a:spcPct val="125021"/>
              </a:lnSpc>
              <a:spcBef>
                <a:spcPts val="0"/>
              </a:spcBef>
              <a:spcAft>
                <a:spcPts val="0"/>
              </a:spcAft>
              <a:buClr>
                <a:srgbClr val="272525"/>
              </a:buClr>
              <a:buSzPts val="1500"/>
              <a:buFont typeface="Inter"/>
              <a:buNone/>
            </a:pPr>
            <a:r>
              <a:rPr b="1" i="0" lang="fr" sz="1500" u="none" cap="none" strike="noStrike">
                <a:solidFill>
                  <a:srgbClr val="272525"/>
                </a:solidFill>
                <a:latin typeface="Inter"/>
                <a:ea typeface="Inter"/>
                <a:cs typeface="Inter"/>
                <a:sym typeface="Inter"/>
              </a:rPr>
              <a:t>1</a:t>
            </a:r>
            <a:endParaRPr b="0" i="0" sz="1500" u="none" cap="none" strike="noStrike">
              <a:solidFill>
                <a:schemeClr val="dk1"/>
              </a:solidFill>
              <a:latin typeface="Calibri"/>
              <a:ea typeface="Calibri"/>
              <a:cs typeface="Calibri"/>
              <a:sym typeface="Calibri"/>
            </a:endParaRPr>
          </a:p>
        </p:txBody>
      </p:sp>
      <p:sp>
        <p:nvSpPr>
          <p:cNvPr id="1114" name="Google Shape;1114;p111"/>
          <p:cNvSpPr/>
          <p:nvPr/>
        </p:nvSpPr>
        <p:spPr>
          <a:xfrm>
            <a:off x="1673026" y="3688138"/>
            <a:ext cx="2782200" cy="194400"/>
          </a:xfrm>
          <a:prstGeom prst="rect">
            <a:avLst/>
          </a:prstGeom>
          <a:noFill/>
          <a:ln>
            <a:noFill/>
          </a:ln>
        </p:spPr>
        <p:txBody>
          <a:bodyPr anchorCtr="0" anchor="t" bIns="28575" lIns="57150" spcFirstLastPara="1" rIns="57150" wrap="square" tIns="28575">
            <a:noAutofit/>
          </a:bodyPr>
          <a:lstStyle/>
          <a:p>
            <a:pPr indent="0" lvl="0" marL="0" marR="0" rtl="0" algn="ctr">
              <a:lnSpc>
                <a:spcPct val="124961"/>
              </a:lnSpc>
              <a:spcBef>
                <a:spcPts val="0"/>
              </a:spcBef>
              <a:spcAft>
                <a:spcPts val="0"/>
              </a:spcAft>
              <a:buClr>
                <a:srgbClr val="272525"/>
              </a:buClr>
              <a:buSzPts val="1200"/>
              <a:buFont typeface="Inter"/>
              <a:buNone/>
            </a:pPr>
            <a:r>
              <a:rPr b="1" i="0" lang="fr" sz="1200" u="none" cap="none" strike="noStrike">
                <a:solidFill>
                  <a:srgbClr val="272525"/>
                </a:solidFill>
                <a:latin typeface="Inter"/>
                <a:ea typeface="Inter"/>
                <a:cs typeface="Inter"/>
                <a:sym typeface="Inter"/>
              </a:rPr>
              <a:t>Choisir la Méthodologie Adéquate</a:t>
            </a:r>
            <a:endParaRPr b="0" i="0" sz="1200" u="none" cap="none" strike="noStrike">
              <a:solidFill>
                <a:schemeClr val="dk1"/>
              </a:solidFill>
              <a:latin typeface="Calibri"/>
              <a:ea typeface="Calibri"/>
              <a:cs typeface="Calibri"/>
              <a:sym typeface="Calibri"/>
            </a:endParaRPr>
          </a:p>
        </p:txBody>
      </p:sp>
      <p:sp>
        <p:nvSpPr>
          <p:cNvPr id="1115" name="Google Shape;1115;p111"/>
          <p:cNvSpPr/>
          <p:nvPr/>
        </p:nvSpPr>
        <p:spPr>
          <a:xfrm>
            <a:off x="1742703" y="4006825"/>
            <a:ext cx="2642700" cy="795600"/>
          </a:xfrm>
          <a:prstGeom prst="rect">
            <a:avLst/>
          </a:prstGeom>
          <a:noFill/>
          <a:ln>
            <a:noFill/>
          </a:ln>
        </p:spPr>
        <p:txBody>
          <a:bodyPr anchorCtr="0" anchor="t" bIns="28575" lIns="57150" spcFirstLastPara="1" rIns="57150" wrap="square" tIns="28575">
            <a:noAutofit/>
          </a:bodyPr>
          <a:lstStyle/>
          <a:p>
            <a:pPr indent="0" lvl="0" marL="0" marR="0" rtl="0" algn="ctr">
              <a:lnSpc>
                <a:spcPct val="159987"/>
              </a:lnSpc>
              <a:spcBef>
                <a:spcPts val="0"/>
              </a:spcBef>
              <a:spcAft>
                <a:spcPts val="0"/>
              </a:spcAft>
              <a:buClr>
                <a:srgbClr val="272525"/>
              </a:buClr>
              <a:buSzPts val="1000"/>
              <a:buFont typeface="Inter"/>
              <a:buNone/>
            </a:pPr>
            <a:r>
              <a:rPr b="0" i="0" lang="fr" sz="1000" u="none" cap="none" strike="noStrike">
                <a:solidFill>
                  <a:srgbClr val="272525"/>
                </a:solidFill>
                <a:latin typeface="Inter"/>
                <a:ea typeface="Inter"/>
                <a:cs typeface="Inter"/>
                <a:sym typeface="Inter"/>
              </a:rPr>
              <a:t>Le choix de la méthodologie dépend des besoins spécifiques de l'organisation, de la nature des projets SI, de la culture de l'entreprise et des objectifs stratégiques.</a:t>
            </a:r>
            <a:endParaRPr b="0" i="0" sz="1000" u="none" cap="none" strike="noStrike">
              <a:solidFill>
                <a:schemeClr val="dk1"/>
              </a:solidFill>
              <a:latin typeface="Calibri"/>
              <a:ea typeface="Calibri"/>
              <a:cs typeface="Calibri"/>
              <a:sym typeface="Calibri"/>
            </a:endParaRPr>
          </a:p>
        </p:txBody>
      </p:sp>
      <p:sp>
        <p:nvSpPr>
          <p:cNvPr id="1116" name="Google Shape;1116;p111"/>
          <p:cNvSpPr/>
          <p:nvPr/>
        </p:nvSpPr>
        <p:spPr>
          <a:xfrm>
            <a:off x="4559499" y="2693380"/>
            <a:ext cx="24900" cy="4353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7" name="Google Shape;1117;p111"/>
          <p:cNvSpPr/>
          <p:nvPr/>
        </p:nvSpPr>
        <p:spPr>
          <a:xfrm>
            <a:off x="4432027" y="2988729"/>
            <a:ext cx="279900" cy="279900"/>
          </a:xfrm>
          <a:prstGeom prst="roundRect">
            <a:avLst>
              <a:gd fmla="val 20002" name="adj"/>
            </a:avLst>
          </a:prstGeom>
          <a:solidFill>
            <a:srgbClr val="DADBF1"/>
          </a:solidFill>
          <a:ln cap="flat" cmpd="sng" w="1237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8" name="Google Shape;1118;p111"/>
          <p:cNvSpPr/>
          <p:nvPr/>
        </p:nvSpPr>
        <p:spPr>
          <a:xfrm>
            <a:off x="4515966" y="3012021"/>
            <a:ext cx="111900" cy="233100"/>
          </a:xfrm>
          <a:prstGeom prst="rect">
            <a:avLst/>
          </a:prstGeom>
          <a:noFill/>
          <a:ln>
            <a:noFill/>
          </a:ln>
        </p:spPr>
        <p:txBody>
          <a:bodyPr anchorCtr="0" anchor="t" bIns="28575" lIns="57150" spcFirstLastPara="1" rIns="57150" wrap="square" tIns="28575">
            <a:noAutofit/>
          </a:bodyPr>
          <a:lstStyle/>
          <a:p>
            <a:pPr indent="0" lvl="0" marL="0" marR="0" rtl="0" algn="ctr">
              <a:lnSpc>
                <a:spcPct val="125021"/>
              </a:lnSpc>
              <a:spcBef>
                <a:spcPts val="0"/>
              </a:spcBef>
              <a:spcAft>
                <a:spcPts val="0"/>
              </a:spcAft>
              <a:buClr>
                <a:srgbClr val="272525"/>
              </a:buClr>
              <a:buSzPts val="1500"/>
              <a:buFont typeface="Inter"/>
              <a:buNone/>
            </a:pPr>
            <a:r>
              <a:rPr b="1" i="0" lang="fr" sz="1500" u="none" cap="none" strike="noStrike">
                <a:solidFill>
                  <a:srgbClr val="272525"/>
                </a:solidFill>
                <a:latin typeface="Inter"/>
                <a:ea typeface="Inter"/>
                <a:cs typeface="Inter"/>
                <a:sym typeface="Inter"/>
              </a:rPr>
              <a:t>2</a:t>
            </a:r>
            <a:endParaRPr b="0" i="0" sz="1500" u="none" cap="none" strike="noStrike">
              <a:solidFill>
                <a:schemeClr val="dk1"/>
              </a:solidFill>
              <a:latin typeface="Calibri"/>
              <a:ea typeface="Calibri"/>
              <a:cs typeface="Calibri"/>
              <a:sym typeface="Calibri"/>
            </a:endParaRPr>
          </a:p>
        </p:txBody>
      </p:sp>
      <p:sp>
        <p:nvSpPr>
          <p:cNvPr id="1119" name="Google Shape;1119;p111"/>
          <p:cNvSpPr/>
          <p:nvPr/>
        </p:nvSpPr>
        <p:spPr>
          <a:xfrm>
            <a:off x="3446851" y="1645788"/>
            <a:ext cx="2250300" cy="194400"/>
          </a:xfrm>
          <a:prstGeom prst="rect">
            <a:avLst/>
          </a:prstGeom>
          <a:noFill/>
          <a:ln>
            <a:noFill/>
          </a:ln>
        </p:spPr>
        <p:txBody>
          <a:bodyPr anchorCtr="0" anchor="t" bIns="28575" lIns="57150" spcFirstLastPara="1" rIns="57150" wrap="square" tIns="28575">
            <a:noAutofit/>
          </a:bodyPr>
          <a:lstStyle/>
          <a:p>
            <a:pPr indent="0" lvl="0" marL="0" marR="0" rtl="0" algn="ctr">
              <a:lnSpc>
                <a:spcPct val="124961"/>
              </a:lnSpc>
              <a:spcBef>
                <a:spcPts val="0"/>
              </a:spcBef>
              <a:spcAft>
                <a:spcPts val="0"/>
              </a:spcAft>
              <a:buClr>
                <a:srgbClr val="272525"/>
              </a:buClr>
              <a:buSzPts val="1200"/>
              <a:buFont typeface="Inter"/>
              <a:buNone/>
            </a:pPr>
            <a:r>
              <a:rPr b="1" i="0" lang="fr" sz="1200" u="none" cap="none" strike="noStrike">
                <a:solidFill>
                  <a:srgbClr val="272525"/>
                </a:solidFill>
                <a:latin typeface="Inter"/>
                <a:ea typeface="Inter"/>
                <a:cs typeface="Inter"/>
                <a:sym typeface="Inter"/>
              </a:rPr>
              <a:t>Adapter la Méthodologie</a:t>
            </a:r>
            <a:endParaRPr b="0" i="0" sz="1200" u="none" cap="none" strike="noStrike">
              <a:solidFill>
                <a:schemeClr val="dk1"/>
              </a:solidFill>
              <a:latin typeface="Calibri"/>
              <a:ea typeface="Calibri"/>
              <a:cs typeface="Calibri"/>
              <a:sym typeface="Calibri"/>
            </a:endParaRPr>
          </a:p>
        </p:txBody>
      </p:sp>
      <p:sp>
        <p:nvSpPr>
          <p:cNvPr id="1120" name="Google Shape;1120;p111"/>
          <p:cNvSpPr/>
          <p:nvPr/>
        </p:nvSpPr>
        <p:spPr>
          <a:xfrm>
            <a:off x="3250555" y="1972270"/>
            <a:ext cx="2642700" cy="596700"/>
          </a:xfrm>
          <a:prstGeom prst="rect">
            <a:avLst/>
          </a:prstGeom>
          <a:noFill/>
          <a:ln>
            <a:noFill/>
          </a:ln>
        </p:spPr>
        <p:txBody>
          <a:bodyPr anchorCtr="0" anchor="t" bIns="28575" lIns="57150" spcFirstLastPara="1" rIns="57150" wrap="square" tIns="28575">
            <a:noAutofit/>
          </a:bodyPr>
          <a:lstStyle/>
          <a:p>
            <a:pPr indent="0" lvl="0" marL="0" marR="0" rtl="0" algn="ctr">
              <a:lnSpc>
                <a:spcPct val="159987"/>
              </a:lnSpc>
              <a:spcBef>
                <a:spcPts val="0"/>
              </a:spcBef>
              <a:spcAft>
                <a:spcPts val="0"/>
              </a:spcAft>
              <a:buClr>
                <a:srgbClr val="272525"/>
              </a:buClr>
              <a:buSzPts val="1000"/>
              <a:buFont typeface="Inter"/>
              <a:buNone/>
            </a:pPr>
            <a:r>
              <a:rPr b="0" i="0" lang="fr" sz="1000" u="none" cap="none" strike="noStrike">
                <a:solidFill>
                  <a:srgbClr val="272525"/>
                </a:solidFill>
                <a:latin typeface="Inter"/>
                <a:ea typeface="Inter"/>
                <a:cs typeface="Inter"/>
                <a:sym typeface="Inter"/>
              </a:rPr>
              <a:t>Il est possible de combiner ou d'adapter les méthodologies de gestion des SI selon les besoins de l'organisation.</a:t>
            </a:r>
            <a:endParaRPr b="0" i="0" sz="1000" u="none" cap="none" strike="noStrike">
              <a:solidFill>
                <a:schemeClr val="dk1"/>
              </a:solidFill>
              <a:latin typeface="Calibri"/>
              <a:ea typeface="Calibri"/>
              <a:cs typeface="Calibri"/>
              <a:sym typeface="Calibri"/>
            </a:endParaRPr>
          </a:p>
        </p:txBody>
      </p:sp>
      <p:sp>
        <p:nvSpPr>
          <p:cNvPr id="1121" name="Google Shape;1121;p111"/>
          <p:cNvSpPr/>
          <p:nvPr/>
        </p:nvSpPr>
        <p:spPr>
          <a:xfrm>
            <a:off x="6067425" y="3128553"/>
            <a:ext cx="24900" cy="435300"/>
          </a:xfrm>
          <a:prstGeom prst="rect">
            <a:avLst/>
          </a:prstGeom>
          <a:solidFill>
            <a:srgbClr val="B5B7E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22" name="Google Shape;1122;p111"/>
          <p:cNvSpPr/>
          <p:nvPr/>
        </p:nvSpPr>
        <p:spPr>
          <a:xfrm>
            <a:off x="5939954" y="2988729"/>
            <a:ext cx="279900" cy="279900"/>
          </a:xfrm>
          <a:prstGeom prst="roundRect">
            <a:avLst>
              <a:gd fmla="val 20002" name="adj"/>
            </a:avLst>
          </a:prstGeom>
          <a:solidFill>
            <a:srgbClr val="DADBF1"/>
          </a:solidFill>
          <a:ln cap="flat" cmpd="sng" w="1237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23" name="Google Shape;1123;p111"/>
          <p:cNvSpPr/>
          <p:nvPr/>
        </p:nvSpPr>
        <p:spPr>
          <a:xfrm>
            <a:off x="6019130" y="3012021"/>
            <a:ext cx="121200" cy="233100"/>
          </a:xfrm>
          <a:prstGeom prst="rect">
            <a:avLst/>
          </a:prstGeom>
          <a:noFill/>
          <a:ln>
            <a:noFill/>
          </a:ln>
        </p:spPr>
        <p:txBody>
          <a:bodyPr anchorCtr="0" anchor="t" bIns="28575" lIns="57150" spcFirstLastPara="1" rIns="57150" wrap="square" tIns="28575">
            <a:noAutofit/>
          </a:bodyPr>
          <a:lstStyle/>
          <a:p>
            <a:pPr indent="0" lvl="0" marL="0" marR="0" rtl="0" algn="ctr">
              <a:lnSpc>
                <a:spcPct val="125021"/>
              </a:lnSpc>
              <a:spcBef>
                <a:spcPts val="0"/>
              </a:spcBef>
              <a:spcAft>
                <a:spcPts val="0"/>
              </a:spcAft>
              <a:buClr>
                <a:srgbClr val="272525"/>
              </a:buClr>
              <a:buSzPts val="1500"/>
              <a:buFont typeface="Inter"/>
              <a:buNone/>
            </a:pPr>
            <a:r>
              <a:rPr b="1" i="0" lang="fr" sz="1500" u="none" cap="none" strike="noStrike">
                <a:solidFill>
                  <a:srgbClr val="272525"/>
                </a:solidFill>
                <a:latin typeface="Inter"/>
                <a:ea typeface="Inter"/>
                <a:cs typeface="Inter"/>
                <a:sym typeface="Inter"/>
              </a:rPr>
              <a:t>3</a:t>
            </a:r>
            <a:endParaRPr b="0" i="0" sz="1500" u="none" cap="none" strike="noStrike">
              <a:solidFill>
                <a:schemeClr val="dk1"/>
              </a:solidFill>
              <a:latin typeface="Calibri"/>
              <a:ea typeface="Calibri"/>
              <a:cs typeface="Calibri"/>
              <a:sym typeface="Calibri"/>
            </a:endParaRPr>
          </a:p>
        </p:txBody>
      </p:sp>
      <p:sp>
        <p:nvSpPr>
          <p:cNvPr id="1124" name="Google Shape;1124;p111"/>
          <p:cNvSpPr/>
          <p:nvPr/>
        </p:nvSpPr>
        <p:spPr>
          <a:xfrm>
            <a:off x="4789127" y="3688138"/>
            <a:ext cx="2581200" cy="194400"/>
          </a:xfrm>
          <a:prstGeom prst="rect">
            <a:avLst/>
          </a:prstGeom>
          <a:noFill/>
          <a:ln>
            <a:noFill/>
          </a:ln>
        </p:spPr>
        <p:txBody>
          <a:bodyPr anchorCtr="0" anchor="t" bIns="28575" lIns="57150" spcFirstLastPara="1" rIns="57150" wrap="square" tIns="28575">
            <a:noAutofit/>
          </a:bodyPr>
          <a:lstStyle/>
          <a:p>
            <a:pPr indent="0" lvl="0" marL="0" marR="0" rtl="0" algn="ctr">
              <a:lnSpc>
                <a:spcPct val="124961"/>
              </a:lnSpc>
              <a:spcBef>
                <a:spcPts val="0"/>
              </a:spcBef>
              <a:spcAft>
                <a:spcPts val="0"/>
              </a:spcAft>
              <a:buClr>
                <a:srgbClr val="272525"/>
              </a:buClr>
              <a:buSzPts val="1200"/>
              <a:buFont typeface="Inter"/>
              <a:buNone/>
            </a:pPr>
            <a:r>
              <a:rPr b="1" i="0" lang="fr" sz="1200" u="none" cap="none" strike="noStrike">
                <a:solidFill>
                  <a:srgbClr val="272525"/>
                </a:solidFill>
                <a:latin typeface="Inter"/>
                <a:ea typeface="Inter"/>
                <a:cs typeface="Inter"/>
                <a:sym typeface="Inter"/>
              </a:rPr>
              <a:t>S'améliorer Continuellement</a:t>
            </a:r>
            <a:endParaRPr b="0" i="0" sz="1200" u="none" cap="none" strike="noStrike">
              <a:solidFill>
                <a:schemeClr val="dk1"/>
              </a:solidFill>
              <a:latin typeface="Calibri"/>
              <a:ea typeface="Calibri"/>
              <a:cs typeface="Calibri"/>
              <a:sym typeface="Calibri"/>
            </a:endParaRPr>
          </a:p>
        </p:txBody>
      </p:sp>
      <p:sp>
        <p:nvSpPr>
          <p:cNvPr id="1125" name="Google Shape;1125;p111"/>
          <p:cNvSpPr/>
          <p:nvPr/>
        </p:nvSpPr>
        <p:spPr>
          <a:xfrm>
            <a:off x="4758482" y="4006825"/>
            <a:ext cx="2642700" cy="397800"/>
          </a:xfrm>
          <a:prstGeom prst="rect">
            <a:avLst/>
          </a:prstGeom>
          <a:noFill/>
          <a:ln>
            <a:noFill/>
          </a:ln>
        </p:spPr>
        <p:txBody>
          <a:bodyPr anchorCtr="0" anchor="t" bIns="28575" lIns="57150" spcFirstLastPara="1" rIns="57150" wrap="square" tIns="28575">
            <a:noAutofit/>
          </a:bodyPr>
          <a:lstStyle/>
          <a:p>
            <a:pPr indent="0" lvl="0" marL="0" marR="0" rtl="0" algn="ctr">
              <a:lnSpc>
                <a:spcPct val="159987"/>
              </a:lnSpc>
              <a:spcBef>
                <a:spcPts val="0"/>
              </a:spcBef>
              <a:spcAft>
                <a:spcPts val="0"/>
              </a:spcAft>
              <a:buClr>
                <a:srgbClr val="272525"/>
              </a:buClr>
              <a:buSzPts val="1000"/>
              <a:buFont typeface="Inter"/>
              <a:buNone/>
            </a:pPr>
            <a:r>
              <a:rPr b="0" i="0" lang="fr" sz="1000" u="none" cap="none" strike="noStrike">
                <a:solidFill>
                  <a:srgbClr val="272525"/>
                </a:solidFill>
                <a:latin typeface="Inter"/>
                <a:ea typeface="Inter"/>
                <a:cs typeface="Inter"/>
                <a:sym typeface="Inter"/>
              </a:rPr>
              <a:t>Il est important de mesurer et d'améliorer en continu la performance des SI.</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12"/>
          <p:cNvSpPr/>
          <p:nvPr/>
        </p:nvSpPr>
        <p:spPr>
          <a:xfrm>
            <a:off x="0" y="0"/>
            <a:ext cx="9144000" cy="5143500"/>
          </a:xfrm>
          <a:prstGeom prst="rect">
            <a:avLst/>
          </a:prstGeom>
          <a:solidFill>
            <a:srgbClr val="F6F4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2" name="Google Shape;1132;p112"/>
          <p:cNvSpPr/>
          <p:nvPr/>
        </p:nvSpPr>
        <p:spPr>
          <a:xfrm>
            <a:off x="0" y="0"/>
            <a:ext cx="9144000" cy="5143500"/>
          </a:xfrm>
          <a:prstGeom prst="rect">
            <a:avLst/>
          </a:prstGeom>
          <a:solidFill>
            <a:srgbClr val="FFFFFF"/>
          </a:solidFill>
          <a:ln cap="flat" cmpd="sng" w="9625">
            <a:solidFill>
              <a:srgbClr val="E5E0DF"/>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3" name="Google Shape;1133;p112"/>
          <p:cNvSpPr/>
          <p:nvPr/>
        </p:nvSpPr>
        <p:spPr>
          <a:xfrm>
            <a:off x="548729" y="639886"/>
            <a:ext cx="4617600" cy="6075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000000"/>
              </a:buClr>
              <a:buSzPts val="1900"/>
              <a:buFont typeface="Inter"/>
              <a:buNone/>
            </a:pPr>
            <a:r>
              <a:rPr b="1" i="0" lang="fr" sz="1900" u="none" cap="none" strike="noStrike">
                <a:solidFill>
                  <a:srgbClr val="000000"/>
                </a:solidFill>
                <a:latin typeface="Inter"/>
                <a:ea typeface="Inter"/>
                <a:cs typeface="Inter"/>
                <a:sym typeface="Inter"/>
              </a:rPr>
              <a:t>6. Étude de cas : La Gestion des Services Informatiques chez Acciona</a:t>
            </a:r>
            <a:endParaRPr b="0" i="0" sz="1900" u="none" cap="none" strike="noStrike">
              <a:solidFill>
                <a:schemeClr val="dk1"/>
              </a:solidFill>
              <a:latin typeface="Calibri"/>
              <a:ea typeface="Calibri"/>
              <a:cs typeface="Calibri"/>
              <a:sym typeface="Calibri"/>
            </a:endParaRPr>
          </a:p>
        </p:txBody>
      </p:sp>
      <p:sp>
        <p:nvSpPr>
          <p:cNvPr id="1134" name="Google Shape;1134;p112"/>
          <p:cNvSpPr/>
          <p:nvPr/>
        </p:nvSpPr>
        <p:spPr>
          <a:xfrm>
            <a:off x="548729" y="1393180"/>
            <a:ext cx="4617600" cy="6219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L'entreprise Acciona cherche à mettre en place une méthodologie pour améliorer la qualité de ses services informatiques et réduire les coûts. En utilisant cette méthodologie, Acciona a pu identifier les processus critiques, améliorer la gestion des incidents et des problèmes, et améliorer la satisfaction des clients.</a:t>
            </a:r>
            <a:endParaRPr b="0" i="0" sz="800" u="none" cap="none" strike="noStrike">
              <a:solidFill>
                <a:schemeClr val="dk1"/>
              </a:solidFill>
              <a:latin typeface="Calibri"/>
              <a:ea typeface="Calibri"/>
              <a:cs typeface="Calibri"/>
              <a:sym typeface="Calibri"/>
            </a:endParaRPr>
          </a:p>
        </p:txBody>
      </p:sp>
      <p:sp>
        <p:nvSpPr>
          <p:cNvPr id="1135" name="Google Shape;1135;p112"/>
          <p:cNvSpPr/>
          <p:nvPr/>
        </p:nvSpPr>
        <p:spPr>
          <a:xfrm>
            <a:off x="548729" y="2200201"/>
            <a:ext cx="218700" cy="218700"/>
          </a:xfrm>
          <a:prstGeom prst="roundRect">
            <a:avLst>
              <a:gd fmla="val 20002" name="adj"/>
            </a:avLst>
          </a:prstGeom>
          <a:solidFill>
            <a:srgbClr val="DADBF1"/>
          </a:solidFill>
          <a:ln cap="flat" cmpd="sng" w="962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6" name="Google Shape;1136;p112"/>
          <p:cNvSpPr/>
          <p:nvPr/>
        </p:nvSpPr>
        <p:spPr>
          <a:xfrm>
            <a:off x="623293" y="2218358"/>
            <a:ext cx="696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Inter"/>
              <a:buNone/>
            </a:pPr>
            <a:r>
              <a:rPr b="1" i="0" lang="fr" sz="1100" u="none" cap="none" strike="noStrike">
                <a:solidFill>
                  <a:srgbClr val="272525"/>
                </a:solidFill>
                <a:latin typeface="Inter"/>
                <a:ea typeface="Inter"/>
                <a:cs typeface="Inter"/>
                <a:sym typeface="Inter"/>
              </a:rPr>
              <a:t>1</a:t>
            </a:r>
            <a:endParaRPr b="0" i="0" sz="1100" u="none" cap="none" strike="noStrike">
              <a:solidFill>
                <a:schemeClr val="dk1"/>
              </a:solidFill>
              <a:latin typeface="Calibri"/>
              <a:ea typeface="Calibri"/>
              <a:cs typeface="Calibri"/>
              <a:sym typeface="Calibri"/>
            </a:endParaRPr>
          </a:p>
        </p:txBody>
      </p:sp>
      <p:sp>
        <p:nvSpPr>
          <p:cNvPr id="1137" name="Google Shape;1137;p112"/>
          <p:cNvSpPr/>
          <p:nvPr/>
        </p:nvSpPr>
        <p:spPr>
          <a:xfrm>
            <a:off x="864617" y="2233613"/>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Objectifs</a:t>
            </a:r>
            <a:endParaRPr b="0" i="0" sz="1000" u="none" cap="none" strike="noStrike">
              <a:solidFill>
                <a:schemeClr val="dk1"/>
              </a:solidFill>
              <a:latin typeface="Calibri"/>
              <a:ea typeface="Calibri"/>
              <a:cs typeface="Calibri"/>
              <a:sym typeface="Calibri"/>
            </a:endParaRPr>
          </a:p>
        </p:txBody>
      </p:sp>
      <p:sp>
        <p:nvSpPr>
          <p:cNvPr id="1138" name="Google Shape;1138;p112"/>
          <p:cNvSpPr/>
          <p:nvPr/>
        </p:nvSpPr>
        <p:spPr>
          <a:xfrm>
            <a:off x="864617" y="2482676"/>
            <a:ext cx="1158600" cy="202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Avec pour objectif l'amélioration de la qualité des services informatiques, la réduction des coûts et l'amélioration de la satisfaction des clients. Choisissez une méthodologie citée précédemment et faites-en la présentation face au comité de gouvernance des SI.</a:t>
            </a:r>
            <a:endParaRPr b="0" i="0" sz="800" u="none" cap="none" strike="noStrike">
              <a:solidFill>
                <a:schemeClr val="dk1"/>
              </a:solidFill>
              <a:latin typeface="Calibri"/>
              <a:ea typeface="Calibri"/>
              <a:cs typeface="Calibri"/>
              <a:sym typeface="Calibri"/>
            </a:endParaRPr>
          </a:p>
        </p:txBody>
      </p:sp>
      <p:sp>
        <p:nvSpPr>
          <p:cNvPr id="1139" name="Google Shape;1139;p112"/>
          <p:cNvSpPr/>
          <p:nvPr/>
        </p:nvSpPr>
        <p:spPr>
          <a:xfrm>
            <a:off x="2120280" y="2200201"/>
            <a:ext cx="218700" cy="218700"/>
          </a:xfrm>
          <a:prstGeom prst="roundRect">
            <a:avLst>
              <a:gd fmla="val 20002" name="adj"/>
            </a:avLst>
          </a:prstGeom>
          <a:solidFill>
            <a:srgbClr val="DADBF1"/>
          </a:solidFill>
          <a:ln cap="flat" cmpd="sng" w="962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40" name="Google Shape;1140;p112"/>
          <p:cNvSpPr/>
          <p:nvPr/>
        </p:nvSpPr>
        <p:spPr>
          <a:xfrm>
            <a:off x="2182936" y="2218358"/>
            <a:ext cx="933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Inter"/>
              <a:buNone/>
            </a:pPr>
            <a:r>
              <a:rPr b="1" i="0" lang="fr" sz="1100" u="none" cap="none" strike="noStrike">
                <a:solidFill>
                  <a:srgbClr val="272525"/>
                </a:solidFill>
                <a:latin typeface="Inter"/>
                <a:ea typeface="Inter"/>
                <a:cs typeface="Inter"/>
                <a:sym typeface="Inter"/>
              </a:rPr>
              <a:t>2</a:t>
            </a:r>
            <a:endParaRPr b="0" i="0" sz="1100" u="none" cap="none" strike="noStrike">
              <a:solidFill>
                <a:schemeClr val="dk1"/>
              </a:solidFill>
              <a:latin typeface="Calibri"/>
              <a:ea typeface="Calibri"/>
              <a:cs typeface="Calibri"/>
              <a:sym typeface="Calibri"/>
            </a:endParaRPr>
          </a:p>
        </p:txBody>
      </p:sp>
      <p:sp>
        <p:nvSpPr>
          <p:cNvPr id="1141" name="Google Shape;1141;p112"/>
          <p:cNvSpPr/>
          <p:nvPr/>
        </p:nvSpPr>
        <p:spPr>
          <a:xfrm>
            <a:off x="2436167" y="2233613"/>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Approche</a:t>
            </a:r>
            <a:endParaRPr b="0" i="0" sz="1000" u="none" cap="none" strike="noStrike">
              <a:solidFill>
                <a:schemeClr val="dk1"/>
              </a:solidFill>
              <a:latin typeface="Calibri"/>
              <a:ea typeface="Calibri"/>
              <a:cs typeface="Calibri"/>
              <a:sym typeface="Calibri"/>
            </a:endParaRPr>
          </a:p>
        </p:txBody>
      </p:sp>
      <p:sp>
        <p:nvSpPr>
          <p:cNvPr id="1142" name="Google Shape;1142;p112"/>
          <p:cNvSpPr/>
          <p:nvPr/>
        </p:nvSpPr>
        <p:spPr>
          <a:xfrm>
            <a:off x="2436167" y="2482676"/>
            <a:ext cx="1158600" cy="9327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Implémenter la méthodologie choisie, identifier les processus critiques, améliorer la gestion des incidents et des problèmes.</a:t>
            </a:r>
            <a:endParaRPr b="0" i="0" sz="800" u="none" cap="none" strike="noStrike">
              <a:solidFill>
                <a:schemeClr val="dk1"/>
              </a:solidFill>
              <a:latin typeface="Calibri"/>
              <a:ea typeface="Calibri"/>
              <a:cs typeface="Calibri"/>
              <a:sym typeface="Calibri"/>
            </a:endParaRPr>
          </a:p>
        </p:txBody>
      </p:sp>
      <p:sp>
        <p:nvSpPr>
          <p:cNvPr id="1143" name="Google Shape;1143;p112"/>
          <p:cNvSpPr/>
          <p:nvPr/>
        </p:nvSpPr>
        <p:spPr>
          <a:xfrm>
            <a:off x="3691831" y="2200201"/>
            <a:ext cx="218700" cy="218700"/>
          </a:xfrm>
          <a:prstGeom prst="roundRect">
            <a:avLst>
              <a:gd fmla="val 20002" name="adj"/>
            </a:avLst>
          </a:prstGeom>
          <a:solidFill>
            <a:srgbClr val="DADBF1"/>
          </a:solidFill>
          <a:ln cap="flat" cmpd="sng" w="9625">
            <a:solidFill>
              <a:srgbClr val="B5B7E3"/>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44" name="Google Shape;1144;p112"/>
          <p:cNvSpPr/>
          <p:nvPr/>
        </p:nvSpPr>
        <p:spPr>
          <a:xfrm>
            <a:off x="3752106" y="2218358"/>
            <a:ext cx="981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Inter"/>
              <a:buNone/>
            </a:pPr>
            <a:r>
              <a:rPr b="1" i="0" lang="fr" sz="1100" u="none" cap="none" strike="noStrike">
                <a:solidFill>
                  <a:srgbClr val="272525"/>
                </a:solidFill>
                <a:latin typeface="Inter"/>
                <a:ea typeface="Inter"/>
                <a:cs typeface="Inter"/>
                <a:sym typeface="Inter"/>
              </a:rPr>
              <a:t>3</a:t>
            </a:r>
            <a:endParaRPr b="0" i="0" sz="1100" u="none" cap="none" strike="noStrike">
              <a:solidFill>
                <a:schemeClr val="dk1"/>
              </a:solidFill>
              <a:latin typeface="Calibri"/>
              <a:ea typeface="Calibri"/>
              <a:cs typeface="Calibri"/>
              <a:sym typeface="Calibri"/>
            </a:endParaRPr>
          </a:p>
        </p:txBody>
      </p:sp>
      <p:sp>
        <p:nvSpPr>
          <p:cNvPr id="1145" name="Google Shape;1145;p112"/>
          <p:cNvSpPr/>
          <p:nvPr/>
        </p:nvSpPr>
        <p:spPr>
          <a:xfrm>
            <a:off x="4007718" y="2233613"/>
            <a:ext cx="972000" cy="151800"/>
          </a:xfrm>
          <a:prstGeom prst="rect">
            <a:avLst/>
          </a:prstGeom>
          <a:noFill/>
          <a:ln>
            <a:noFill/>
          </a:ln>
        </p:spPr>
        <p:txBody>
          <a:bodyPr anchorCtr="0" anchor="t" bIns="28575" lIns="57150" spcFirstLastPara="1" rIns="57150" wrap="square" tIns="28575">
            <a:noAutofit/>
          </a:bodyPr>
          <a:lstStyle/>
          <a:p>
            <a:pPr indent="0" lvl="0" marL="0" marR="0" rtl="0" algn="l">
              <a:lnSpc>
                <a:spcPct val="125016"/>
              </a:lnSpc>
              <a:spcBef>
                <a:spcPts val="0"/>
              </a:spcBef>
              <a:spcAft>
                <a:spcPts val="0"/>
              </a:spcAft>
              <a:buClr>
                <a:srgbClr val="272525"/>
              </a:buClr>
              <a:buSzPts val="1000"/>
              <a:buFont typeface="Inter"/>
              <a:buNone/>
            </a:pPr>
            <a:r>
              <a:rPr b="1" i="0" lang="fr" sz="1000" u="none" cap="none" strike="noStrike">
                <a:solidFill>
                  <a:srgbClr val="272525"/>
                </a:solidFill>
                <a:latin typeface="Inter"/>
                <a:ea typeface="Inter"/>
                <a:cs typeface="Inter"/>
                <a:sym typeface="Inter"/>
              </a:rPr>
              <a:t>Résultats</a:t>
            </a:r>
            <a:endParaRPr b="0" i="0" sz="1000" u="none" cap="none" strike="noStrike">
              <a:solidFill>
                <a:schemeClr val="dk1"/>
              </a:solidFill>
              <a:latin typeface="Calibri"/>
              <a:ea typeface="Calibri"/>
              <a:cs typeface="Calibri"/>
              <a:sym typeface="Calibri"/>
            </a:endParaRPr>
          </a:p>
        </p:txBody>
      </p:sp>
      <p:sp>
        <p:nvSpPr>
          <p:cNvPr id="1146" name="Google Shape;1146;p112"/>
          <p:cNvSpPr/>
          <p:nvPr/>
        </p:nvSpPr>
        <p:spPr>
          <a:xfrm>
            <a:off x="4007718" y="2482676"/>
            <a:ext cx="1158600" cy="6219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Inter"/>
              <a:buNone/>
            </a:pPr>
            <a:r>
              <a:rPr b="0" i="0" lang="fr" sz="800" u="none" cap="none" strike="noStrike">
                <a:solidFill>
                  <a:srgbClr val="272525"/>
                </a:solidFill>
                <a:latin typeface="Inter"/>
                <a:ea typeface="Inter"/>
                <a:cs typeface="Inter"/>
                <a:sym typeface="Inter"/>
              </a:rPr>
              <a:t>Donnez les résultats attendus avec l'application de votre méthodologie.</a:t>
            </a:r>
            <a:endParaRPr b="0" i="0" sz="800" u="none" cap="none" strike="noStrike">
              <a:solidFill>
                <a:schemeClr val="dk1"/>
              </a:solidFill>
              <a:latin typeface="Calibri"/>
              <a:ea typeface="Calibri"/>
              <a:cs typeface="Calibri"/>
              <a:sym typeface="Calibri"/>
            </a:endParaRPr>
          </a:p>
        </p:txBody>
      </p:sp>
      <p:pic>
        <p:nvPicPr>
          <p:cNvPr descr="preencoded.png" id="1147" name="Google Shape;1147;p112"/>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NIST : National Institute of Standards and Technology</a:t>
            </a:r>
            <a:endParaRPr/>
          </a:p>
        </p:txBody>
      </p:sp>
      <p:sp>
        <p:nvSpPr>
          <p:cNvPr id="443" name="Google Shape;443;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NIST (Institut national des normes et de la technologie) :</a:t>
            </a:r>
            <a:endParaRPr/>
          </a:p>
          <a:p>
            <a:pPr indent="0" lvl="0" marL="0" rtl="0" algn="l">
              <a:spcBef>
                <a:spcPts val="1600"/>
              </a:spcBef>
              <a:spcAft>
                <a:spcPts val="1600"/>
              </a:spcAft>
              <a:buNone/>
            </a:pPr>
            <a:r>
              <a:rPr lang="fr"/>
              <a:t>Le NIST est une agence gouvernementale des États-Unis qui développe des normes et des lignes directrices en matière de cybersécurité, de cryptographie et d'autres domaines liés à la technologie.</a:t>
            </a:r>
            <a:endParaRPr/>
          </a:p>
        </p:txBody>
      </p:sp>
      <p:pic>
        <p:nvPicPr>
          <p:cNvPr id="444" name="Google Shape;444;p40"/>
          <p:cNvPicPr preferRelativeResize="0"/>
          <p:nvPr/>
        </p:nvPicPr>
        <p:blipFill>
          <a:blip r:embed="rId3">
            <a:alphaModFix/>
          </a:blip>
          <a:stretch>
            <a:fillRect/>
          </a:stretch>
        </p:blipFill>
        <p:spPr>
          <a:xfrm>
            <a:off x="2908412" y="2760200"/>
            <a:ext cx="3817073" cy="214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